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7" r:id="rId2"/>
    <p:sldId id="294" r:id="rId3"/>
    <p:sldId id="291" r:id="rId4"/>
    <p:sldId id="293" r:id="rId5"/>
    <p:sldId id="295" r:id="rId6"/>
    <p:sldId id="296" r:id="rId7"/>
    <p:sldId id="297" r:id="rId8"/>
    <p:sldId id="298" r:id="rId9"/>
    <p:sldId id="299" r:id="rId10"/>
    <p:sldId id="30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2220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1021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8718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2804400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5226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168896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609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9441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041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397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11/8/2021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021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B61BEF0D-F0BB-DE4B-95CE-6DB70DBA9567}" type="datetimeFigureOut">
              <a:rPr lang="en-US" smtClean="0"/>
              <a:pPr/>
              <a:t>11/8/2021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273154"/>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8778" y="1813661"/>
            <a:ext cx="7668990" cy="1496882"/>
          </a:xfrm>
        </p:spPr>
        <p:txBody>
          <a:bodyPr/>
          <a:lstStyle/>
          <a:p>
            <a:r>
              <a:rPr lang="en-GB" sz="3200" b="1" dirty="0"/>
              <a:t>Counting the costs: the diverse impact of the pandemic in sub-Saharan Africa </a:t>
            </a:r>
            <a:endParaRPr lang="en-US" sz="3200" b="1" dirty="0"/>
          </a:p>
        </p:txBody>
      </p:sp>
      <p:sp>
        <p:nvSpPr>
          <p:cNvPr id="3" name="Subtitle 2"/>
          <p:cNvSpPr>
            <a:spLocks noGrp="1"/>
          </p:cNvSpPr>
          <p:nvPr>
            <p:ph type="subTitle" idx="1"/>
          </p:nvPr>
        </p:nvSpPr>
        <p:spPr>
          <a:xfrm>
            <a:off x="946726" y="4503758"/>
            <a:ext cx="6815669" cy="1692325"/>
          </a:xfrm>
        </p:spPr>
        <p:txBody>
          <a:bodyPr>
            <a:normAutofit/>
          </a:bodyPr>
          <a:lstStyle/>
          <a:p>
            <a:endParaRPr lang="en-US" i="1" dirty="0"/>
          </a:p>
          <a:p>
            <a:r>
              <a:rPr lang="en-US" i="1" dirty="0"/>
              <a:t>Presentation by:</a:t>
            </a:r>
          </a:p>
          <a:p>
            <a:r>
              <a:rPr lang="en-US" b="1" dirty="0"/>
              <a:t>Dr. </a:t>
            </a:r>
            <a:r>
              <a:rPr lang="en-US" b="1" dirty="0" err="1"/>
              <a:t>Chukwuka</a:t>
            </a:r>
            <a:r>
              <a:rPr lang="en-US" b="1" dirty="0"/>
              <a:t> </a:t>
            </a:r>
            <a:r>
              <a:rPr lang="en-US" b="1" dirty="0" err="1"/>
              <a:t>Onyekwena</a:t>
            </a:r>
            <a:endParaRPr lang="en-US"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144284" y="5349921"/>
            <a:ext cx="3920681" cy="1925501"/>
          </a:xfrm>
          <a:prstGeom prst="rect">
            <a:avLst/>
          </a:prstGeom>
        </p:spPr>
      </p:pic>
    </p:spTree>
    <p:extLst>
      <p:ext uri="{BB962C8B-B14F-4D97-AF65-F5344CB8AC3E}">
        <p14:creationId xmlns:p14="http://schemas.microsoft.com/office/powerpoint/2010/main" val="830498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8778" y="1813661"/>
            <a:ext cx="7668990" cy="1496882"/>
          </a:xfrm>
        </p:spPr>
        <p:txBody>
          <a:bodyPr/>
          <a:lstStyle/>
          <a:p>
            <a:pPr algn="ctr"/>
            <a:r>
              <a:rPr lang="en-GB" sz="7200" b="1" dirty="0"/>
              <a:t>Thank you </a:t>
            </a:r>
            <a:endParaRPr lang="en-US" sz="7200" b="1"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303491" y="5181600"/>
            <a:ext cx="3641402" cy="1597891"/>
          </a:xfrm>
          <a:prstGeom prst="rect">
            <a:avLst/>
          </a:prstGeom>
        </p:spPr>
      </p:pic>
    </p:spTree>
    <p:extLst>
      <p:ext uri="{BB962C8B-B14F-4D97-AF65-F5344CB8AC3E}">
        <p14:creationId xmlns:p14="http://schemas.microsoft.com/office/powerpoint/2010/main" val="1758191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27295"/>
          </a:xfrm>
        </p:spPr>
        <p:txBody>
          <a:bodyPr>
            <a:normAutofit/>
          </a:bodyPr>
          <a:lstStyle/>
          <a:p>
            <a:r>
              <a:rPr lang="en-GB" sz="4400" dirty="0"/>
              <a:t>Introduction: Pre-existing vulnerabilities</a:t>
            </a:r>
          </a:p>
        </p:txBody>
      </p:sp>
      <p:sp>
        <p:nvSpPr>
          <p:cNvPr id="3" name="Content Placeholder 2"/>
          <p:cNvSpPr>
            <a:spLocks noGrp="1"/>
          </p:cNvSpPr>
          <p:nvPr>
            <p:ph idx="1"/>
          </p:nvPr>
        </p:nvSpPr>
        <p:spPr/>
        <p:txBody>
          <a:bodyPr>
            <a:normAutofit/>
          </a:bodyPr>
          <a:lstStyle/>
          <a:p>
            <a:r>
              <a:rPr lang="en-US" dirty="0"/>
              <a:t>Most countries in Africa met the crises in </a:t>
            </a:r>
            <a:r>
              <a:rPr lang="en-US" b="1" dirty="0"/>
              <a:t>a weak position. </a:t>
            </a:r>
          </a:p>
          <a:p>
            <a:pPr marL="0" indent="0">
              <a:buNone/>
            </a:pPr>
            <a:endParaRPr lang="en-GB" dirty="0"/>
          </a:p>
          <a:p>
            <a:r>
              <a:rPr lang="en-US" dirty="0"/>
              <a:t> A host of pre-existing vulnerabilities signaled an </a:t>
            </a:r>
            <a:r>
              <a:rPr lang="en-US" b="1" dirty="0"/>
              <a:t>impending disaster of massive scale. </a:t>
            </a:r>
          </a:p>
          <a:p>
            <a:endParaRPr lang="en-US" dirty="0"/>
          </a:p>
          <a:p>
            <a:r>
              <a:rPr lang="en-US" dirty="0"/>
              <a:t>The region was battling with </a:t>
            </a:r>
            <a:r>
              <a:rPr lang="en-US" b="1" dirty="0"/>
              <a:t>socio-economic challenges</a:t>
            </a:r>
            <a:r>
              <a:rPr lang="en-US" dirty="0"/>
              <a:t>: rising debt; huge health infrastructure gaps; weak governance and health systems; unemployment and informality of </a:t>
            </a:r>
            <a:r>
              <a:rPr lang="en-US" dirty="0" err="1"/>
              <a:t>labour</a:t>
            </a:r>
            <a:r>
              <a:rPr lang="en-US" dirty="0"/>
              <a:t>; inequality and high poverty incidence, among others.</a:t>
            </a:r>
          </a:p>
          <a:p>
            <a:endParaRPr lang="en-US" dirty="0"/>
          </a:p>
          <a:p>
            <a:r>
              <a:rPr lang="en-GB" dirty="0"/>
              <a:t>However, the health effects (mortality &amp; mobility)  of COVID-19 have been relatively limited. </a:t>
            </a:r>
          </a:p>
        </p:txBody>
      </p:sp>
      <p:pic>
        <p:nvPicPr>
          <p:cNvPr id="4" name="Picture 3">
            <a:extLst>
              <a:ext uri="{FF2B5EF4-FFF2-40B4-BE49-F238E27FC236}">
                <a16:creationId xmlns:a16="http://schemas.microsoft.com/office/drawing/2014/main" id="{A1786BC6-439C-4EFE-A309-5458B97B417D}"/>
              </a:ext>
            </a:extLst>
          </p:cNvPr>
          <p:cNvPicPr/>
          <p:nvPr/>
        </p:nvPicPr>
        <p:blipFill>
          <a:blip r:embed="rId2">
            <a:extLst>
              <a:ext uri="{28A0092B-C50C-407E-A947-70E740481C1C}">
                <a14:useLocalDpi xmlns:a14="http://schemas.microsoft.com/office/drawing/2010/main" val="0"/>
              </a:ext>
            </a:extLst>
          </a:blip>
          <a:stretch>
            <a:fillRect/>
          </a:stretch>
        </p:blipFill>
        <p:spPr>
          <a:xfrm>
            <a:off x="8839199" y="5629564"/>
            <a:ext cx="2854037" cy="1228436"/>
          </a:xfrm>
          <a:prstGeom prst="rect">
            <a:avLst/>
          </a:prstGeom>
        </p:spPr>
      </p:pic>
    </p:spTree>
    <p:extLst>
      <p:ext uri="{BB962C8B-B14F-4D97-AF65-F5344CB8AC3E}">
        <p14:creationId xmlns:p14="http://schemas.microsoft.com/office/powerpoint/2010/main" val="3510016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effects: Big Picture</a:t>
            </a:r>
          </a:p>
        </p:txBody>
      </p:sp>
      <p:sp>
        <p:nvSpPr>
          <p:cNvPr id="3" name="Content Placeholder 2"/>
          <p:cNvSpPr>
            <a:spLocks noGrp="1"/>
          </p:cNvSpPr>
          <p:nvPr>
            <p:ph idx="1"/>
          </p:nvPr>
        </p:nvSpPr>
        <p:spPr>
          <a:xfrm>
            <a:off x="895927" y="1911927"/>
            <a:ext cx="6465455" cy="3963941"/>
          </a:xfrm>
        </p:spPr>
        <p:txBody>
          <a:bodyPr>
            <a:normAutofit/>
          </a:bodyPr>
          <a:lstStyle/>
          <a:p>
            <a:r>
              <a:rPr lang="en-GB" dirty="0"/>
              <a:t>Total reported cases in Africa as of Oct. 31, 2021: </a:t>
            </a:r>
            <a:r>
              <a:rPr lang="en-GB" b="1" dirty="0"/>
              <a:t>6,075,922. </a:t>
            </a:r>
            <a:endParaRPr lang="en-GB" dirty="0"/>
          </a:p>
          <a:p>
            <a:r>
              <a:rPr lang="en-GB" dirty="0"/>
              <a:t>South Africa has reported by far the highest number (2,921,886), followed by Ethiopia (</a:t>
            </a:r>
            <a:r>
              <a:rPr lang="en-NG" dirty="0"/>
              <a:t>362</a:t>
            </a:r>
            <a:r>
              <a:rPr lang="en-US" dirty="0"/>
              <a:t>,</a:t>
            </a:r>
            <a:r>
              <a:rPr lang="en-NG" dirty="0"/>
              <a:t> 335</a:t>
            </a:r>
            <a:r>
              <a:rPr lang="en-GB" dirty="0"/>
              <a:t>), (Kenya </a:t>
            </a:r>
            <a:r>
              <a:rPr lang="en-NG" dirty="0"/>
              <a:t>252 672</a:t>
            </a:r>
            <a:r>
              <a:rPr lang="en-US" dirty="0"/>
              <a:t>)</a:t>
            </a:r>
            <a:r>
              <a:rPr lang="en-GB" dirty="0"/>
              <a:t> and Nigeria (</a:t>
            </a:r>
            <a:r>
              <a:rPr lang="en-NG" dirty="0"/>
              <a:t>210</a:t>
            </a:r>
            <a:r>
              <a:rPr lang="en-US" dirty="0"/>
              <a:t>,</a:t>
            </a:r>
            <a:r>
              <a:rPr lang="en-NG" dirty="0"/>
              <a:t> 295</a:t>
            </a:r>
            <a:r>
              <a:rPr lang="en-GB" dirty="0"/>
              <a:t>).</a:t>
            </a:r>
          </a:p>
          <a:p>
            <a:r>
              <a:rPr lang="en-GB" dirty="0"/>
              <a:t>Total reported deaths: </a:t>
            </a:r>
            <a:r>
              <a:rPr lang="en-GB" b="1" dirty="0"/>
              <a:t>150,052</a:t>
            </a:r>
          </a:p>
          <a:p>
            <a:pPr lvl="1"/>
            <a:r>
              <a:rPr lang="en-GB" dirty="0"/>
              <a:t>South Africa (89,163), Ethiopia (</a:t>
            </a:r>
            <a:r>
              <a:rPr lang="en-NG" dirty="0"/>
              <a:t>6</a:t>
            </a:r>
            <a:r>
              <a:rPr lang="en-US" dirty="0"/>
              <a:t>.</a:t>
            </a:r>
            <a:r>
              <a:rPr lang="en-NG" dirty="0"/>
              <a:t> 358</a:t>
            </a:r>
            <a:r>
              <a:rPr lang="en-GB" dirty="0"/>
              <a:t>), Kenya (</a:t>
            </a:r>
            <a:r>
              <a:rPr lang="en-NG" dirty="0"/>
              <a:t>5 </a:t>
            </a:r>
            <a:r>
              <a:rPr lang="en-US" dirty="0"/>
              <a:t>,</a:t>
            </a:r>
            <a:r>
              <a:rPr lang="en-NG" dirty="0"/>
              <a:t>25</a:t>
            </a:r>
            <a:r>
              <a:rPr lang="en-US" dirty="0"/>
              <a:t>7), and Nigeria (</a:t>
            </a:r>
            <a:r>
              <a:rPr lang="en-NG" dirty="0"/>
              <a:t>2</a:t>
            </a:r>
            <a:r>
              <a:rPr lang="en-US" dirty="0"/>
              <a:t>,</a:t>
            </a:r>
            <a:r>
              <a:rPr lang="en-NG" dirty="0"/>
              <a:t> 856</a:t>
            </a:r>
            <a:r>
              <a:rPr lang="en-US" dirty="0"/>
              <a:t>)</a:t>
            </a:r>
            <a:endParaRPr lang="en-GB" dirty="0"/>
          </a:p>
          <a:p>
            <a:r>
              <a:rPr lang="en-GB" dirty="0"/>
              <a:t>Although devastating, COVID has seen a relatively lower incidence level in African countries than in other region: </a:t>
            </a:r>
          </a:p>
        </p:txBody>
      </p:sp>
      <p:pic>
        <p:nvPicPr>
          <p:cNvPr id="4" name="Picture 3"/>
          <p:cNvPicPr>
            <a:picLocks noChangeAspect="1"/>
          </p:cNvPicPr>
          <p:nvPr/>
        </p:nvPicPr>
        <p:blipFill>
          <a:blip r:embed="rId2"/>
          <a:stretch>
            <a:fillRect/>
          </a:stretch>
        </p:blipFill>
        <p:spPr>
          <a:xfrm>
            <a:off x="7522187" y="1582577"/>
            <a:ext cx="4019687" cy="4062177"/>
          </a:xfrm>
          <a:prstGeom prst="rect">
            <a:avLst/>
          </a:prstGeom>
        </p:spPr>
      </p:pic>
      <p:pic>
        <p:nvPicPr>
          <p:cNvPr id="5" name="Picture 4"/>
          <p:cNvPicPr>
            <a:picLocks noChangeAspect="1"/>
          </p:cNvPicPr>
          <p:nvPr/>
        </p:nvPicPr>
        <p:blipFill>
          <a:blip r:embed="rId3"/>
          <a:stretch>
            <a:fillRect/>
          </a:stretch>
        </p:blipFill>
        <p:spPr>
          <a:xfrm>
            <a:off x="7522187" y="4874708"/>
            <a:ext cx="601906" cy="988560"/>
          </a:xfrm>
          <a:prstGeom prst="rect">
            <a:avLst/>
          </a:prstGeom>
        </p:spPr>
      </p:pic>
      <p:pic>
        <p:nvPicPr>
          <p:cNvPr id="8" name="Picture 7">
            <a:extLst>
              <a:ext uri="{FF2B5EF4-FFF2-40B4-BE49-F238E27FC236}">
                <a16:creationId xmlns:a16="http://schemas.microsoft.com/office/drawing/2014/main" id="{08B8DDA1-FF64-4B39-8531-53A086F4BB99}"/>
              </a:ext>
            </a:extLst>
          </p:cNvPr>
          <p:cNvPicPr/>
          <p:nvPr/>
        </p:nvPicPr>
        <p:blipFill>
          <a:blip r:embed="rId4">
            <a:extLst>
              <a:ext uri="{28A0092B-C50C-407E-A947-70E740481C1C}">
                <a14:useLocalDpi xmlns:a14="http://schemas.microsoft.com/office/drawing/2010/main" val="0"/>
              </a:ext>
            </a:extLst>
          </a:blip>
          <a:stretch>
            <a:fillRect/>
          </a:stretch>
        </p:blipFill>
        <p:spPr>
          <a:xfrm>
            <a:off x="9051635" y="5643418"/>
            <a:ext cx="2893257" cy="1136073"/>
          </a:xfrm>
          <a:prstGeom prst="rect">
            <a:avLst/>
          </a:prstGeom>
        </p:spPr>
      </p:pic>
    </p:spTree>
    <p:extLst>
      <p:ext uri="{BB962C8B-B14F-4D97-AF65-F5344CB8AC3E}">
        <p14:creationId xmlns:p14="http://schemas.microsoft.com/office/powerpoint/2010/main" val="1171157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945187"/>
            <a:ext cx="9601196" cy="661940"/>
          </a:xfrm>
        </p:spPr>
        <p:txBody>
          <a:bodyPr>
            <a:normAutofit fontScale="90000"/>
          </a:bodyPr>
          <a:lstStyle/>
          <a:p>
            <a:r>
              <a:rPr lang="en-GB" dirty="0"/>
              <a:t>Economic and social costs</a:t>
            </a:r>
          </a:p>
        </p:txBody>
      </p:sp>
      <p:sp>
        <p:nvSpPr>
          <p:cNvPr id="3" name="Content Placeholder 2"/>
          <p:cNvSpPr>
            <a:spLocks noGrp="1"/>
          </p:cNvSpPr>
          <p:nvPr>
            <p:ph idx="1"/>
          </p:nvPr>
        </p:nvSpPr>
        <p:spPr>
          <a:xfrm>
            <a:off x="1415475" y="1893455"/>
            <a:ext cx="9601196" cy="4019358"/>
          </a:xfrm>
        </p:spPr>
        <p:txBody>
          <a:bodyPr>
            <a:normAutofit/>
          </a:bodyPr>
          <a:lstStyle/>
          <a:p>
            <a:r>
              <a:rPr lang="en-GB" dirty="0"/>
              <a:t>While the lockdown measures where effective in curbing the spread of the virus in Africa, they resulted in </a:t>
            </a:r>
            <a:r>
              <a:rPr lang="en-GB" b="1" dirty="0"/>
              <a:t>severe economic consequences </a:t>
            </a:r>
            <a:r>
              <a:rPr lang="en-GB" dirty="0"/>
              <a:t>in the region</a:t>
            </a:r>
          </a:p>
          <a:p>
            <a:pPr marL="0" indent="0">
              <a:buNone/>
            </a:pPr>
            <a:endParaRPr lang="en-GB" dirty="0"/>
          </a:p>
          <a:p>
            <a:r>
              <a:rPr lang="en-US" dirty="0"/>
              <a:t>Restrictions to movement led to a general halt in economic activities- a disruption in the income of workers in the </a:t>
            </a:r>
            <a:r>
              <a:rPr lang="en-US" b="1" dirty="0"/>
              <a:t>predominantly informal sector </a:t>
            </a:r>
            <a:r>
              <a:rPr lang="en-US" dirty="0"/>
              <a:t>(66 percent of total employment in sub-Saharan Africa), who rely on </a:t>
            </a:r>
            <a:r>
              <a:rPr lang="en-US" b="1" dirty="0"/>
              <a:t>small daily earnings. </a:t>
            </a:r>
          </a:p>
          <a:p>
            <a:pPr marL="0" indent="0">
              <a:buNone/>
            </a:pPr>
            <a:endParaRPr lang="en-US" dirty="0"/>
          </a:p>
          <a:p>
            <a:r>
              <a:rPr lang="en-US" dirty="0"/>
              <a:t>These workers in the gig economy in Africa have </a:t>
            </a:r>
            <a:r>
              <a:rPr lang="en-US" b="1" dirty="0"/>
              <a:t>very limited savings to ease consumption</a:t>
            </a:r>
            <a:r>
              <a:rPr lang="en-US" dirty="0"/>
              <a:t>, and thus the lockdown became </a:t>
            </a:r>
            <a:r>
              <a:rPr lang="en-US" b="1" dirty="0"/>
              <a:t>a threat to their livelihoods.</a:t>
            </a:r>
            <a:endParaRPr lang="en-GB" b="1" dirty="0"/>
          </a:p>
        </p:txBody>
      </p:sp>
      <p:pic>
        <p:nvPicPr>
          <p:cNvPr id="4" name="Picture 3">
            <a:extLst>
              <a:ext uri="{FF2B5EF4-FFF2-40B4-BE49-F238E27FC236}">
                <a16:creationId xmlns:a16="http://schemas.microsoft.com/office/drawing/2014/main" id="{E8F6350A-A8D5-4DCD-967E-2B2E2F6E6BCC}"/>
              </a:ext>
            </a:extLst>
          </p:cNvPr>
          <p:cNvPicPr/>
          <p:nvPr/>
        </p:nvPicPr>
        <p:blipFill>
          <a:blip r:embed="rId2">
            <a:extLst>
              <a:ext uri="{28A0092B-C50C-407E-A947-70E740481C1C}">
                <a14:useLocalDpi xmlns:a14="http://schemas.microsoft.com/office/drawing/2010/main" val="0"/>
              </a:ext>
            </a:extLst>
          </a:blip>
          <a:stretch>
            <a:fillRect/>
          </a:stretch>
        </p:blipFill>
        <p:spPr>
          <a:xfrm>
            <a:off x="8746835" y="5495636"/>
            <a:ext cx="3198057" cy="1283855"/>
          </a:xfrm>
          <a:prstGeom prst="rect">
            <a:avLst/>
          </a:prstGeom>
        </p:spPr>
      </p:pic>
    </p:spTree>
    <p:extLst>
      <p:ext uri="{BB962C8B-B14F-4D97-AF65-F5344CB8AC3E}">
        <p14:creationId xmlns:p14="http://schemas.microsoft.com/office/powerpoint/2010/main" val="332207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2" y="612678"/>
            <a:ext cx="9601196" cy="661940"/>
          </a:xfrm>
        </p:spPr>
        <p:txBody>
          <a:bodyPr>
            <a:normAutofit fontScale="90000"/>
          </a:bodyPr>
          <a:lstStyle/>
          <a:p>
            <a:r>
              <a:rPr lang="en-GB" dirty="0"/>
              <a:t>Economic and social costs </a:t>
            </a:r>
            <a:r>
              <a:rPr lang="en-GB" i="1" dirty="0"/>
              <a:t>contd.</a:t>
            </a:r>
          </a:p>
        </p:txBody>
      </p:sp>
      <p:sp>
        <p:nvSpPr>
          <p:cNvPr id="3" name="Content Placeholder 2"/>
          <p:cNvSpPr>
            <a:spLocks noGrp="1"/>
          </p:cNvSpPr>
          <p:nvPr>
            <p:ph idx="1"/>
          </p:nvPr>
        </p:nvSpPr>
        <p:spPr>
          <a:xfrm>
            <a:off x="877455" y="1560946"/>
            <a:ext cx="10520218" cy="4608946"/>
          </a:xfrm>
        </p:spPr>
        <p:txBody>
          <a:bodyPr>
            <a:normAutofit fontScale="92500"/>
          </a:bodyPr>
          <a:lstStyle/>
          <a:p>
            <a:r>
              <a:rPr lang="en-US" sz="2600" dirty="0"/>
              <a:t>As a result of COVID-19 pandemic, Africa was hit by its </a:t>
            </a:r>
            <a:r>
              <a:rPr lang="en-US" sz="2600" b="1" dirty="0"/>
              <a:t>worst economic recession</a:t>
            </a:r>
            <a:r>
              <a:rPr lang="en-US" sz="2600" dirty="0"/>
              <a:t> in half a century, after contracting by </a:t>
            </a:r>
            <a:r>
              <a:rPr lang="en-US" sz="2600" b="1" dirty="0"/>
              <a:t>2.1 percent </a:t>
            </a:r>
            <a:r>
              <a:rPr lang="en-US" sz="2600" dirty="0"/>
              <a:t>in 2020. </a:t>
            </a:r>
          </a:p>
          <a:p>
            <a:r>
              <a:rPr lang="en-US" sz="2600" dirty="0"/>
              <a:t>The economies that were most significantly hit include tourism-dependent economies (-11.5%), oil-exporting economies (-6.2%), and other resource intensive (-4.7%). </a:t>
            </a:r>
          </a:p>
          <a:p>
            <a:r>
              <a:rPr lang="en-US" sz="2600" b="1" dirty="0"/>
              <a:t>Weakened macroeconomic fundamentals</a:t>
            </a:r>
            <a:r>
              <a:rPr lang="en-US" sz="2600" dirty="0"/>
              <a:t>: Inflation rose to 10.2%, Significant currency depreciations, fiscal deficits doubled to 8.4% of GDP, leading to increased debt burdens – 10-15 % increase.          </a:t>
            </a:r>
          </a:p>
          <a:p>
            <a:r>
              <a:rPr lang="en-US" sz="2600" dirty="0"/>
              <a:t>   About 30 million Africans were </a:t>
            </a:r>
            <a:r>
              <a:rPr lang="en-US" sz="2600" b="1" dirty="0"/>
              <a:t>pushed into extreme poverty </a:t>
            </a:r>
            <a:r>
              <a:rPr lang="en-US" sz="2600" dirty="0"/>
              <a:t>in 2020 as a result of the pandemic and it is estimated that about 39 million Africans could fall into extreme poverty in 2021 (AEO, 2021) </a:t>
            </a:r>
          </a:p>
          <a:p>
            <a:endParaRPr lang="en-US" dirty="0"/>
          </a:p>
          <a:p>
            <a:endParaRPr lang="en-US" dirty="0"/>
          </a:p>
        </p:txBody>
      </p:sp>
      <p:pic>
        <p:nvPicPr>
          <p:cNvPr id="4" name="Picture 3">
            <a:extLst>
              <a:ext uri="{FF2B5EF4-FFF2-40B4-BE49-F238E27FC236}">
                <a16:creationId xmlns:a16="http://schemas.microsoft.com/office/drawing/2014/main" id="{BB0954B4-8DB5-4640-BE14-7089F5184D1B}"/>
              </a:ext>
            </a:extLst>
          </p:cNvPr>
          <p:cNvPicPr/>
          <p:nvPr/>
        </p:nvPicPr>
        <p:blipFill>
          <a:blip r:embed="rId2">
            <a:extLst>
              <a:ext uri="{28A0092B-C50C-407E-A947-70E740481C1C}">
                <a14:useLocalDpi xmlns:a14="http://schemas.microsoft.com/office/drawing/2010/main" val="0"/>
              </a:ext>
            </a:extLst>
          </a:blip>
          <a:stretch>
            <a:fillRect/>
          </a:stretch>
        </p:blipFill>
        <p:spPr>
          <a:xfrm>
            <a:off x="8793018" y="5763491"/>
            <a:ext cx="2872510" cy="1016000"/>
          </a:xfrm>
          <a:prstGeom prst="rect">
            <a:avLst/>
          </a:prstGeom>
        </p:spPr>
      </p:pic>
    </p:spTree>
    <p:extLst>
      <p:ext uri="{BB962C8B-B14F-4D97-AF65-F5344CB8AC3E}">
        <p14:creationId xmlns:p14="http://schemas.microsoft.com/office/powerpoint/2010/main" val="402474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2275" y="178568"/>
            <a:ext cx="9601196" cy="766619"/>
          </a:xfrm>
        </p:spPr>
        <p:txBody>
          <a:bodyPr>
            <a:noAutofit/>
          </a:bodyPr>
          <a:lstStyle/>
          <a:p>
            <a:r>
              <a:rPr lang="en-GB" sz="3600" dirty="0"/>
              <a:t>Economic policy responses of African govts. </a:t>
            </a:r>
            <a:endParaRPr lang="en-GB" sz="3600" i="1" dirty="0"/>
          </a:p>
        </p:txBody>
      </p:sp>
      <p:sp>
        <p:nvSpPr>
          <p:cNvPr id="3" name="Content Placeholder 2"/>
          <p:cNvSpPr>
            <a:spLocks noGrp="1"/>
          </p:cNvSpPr>
          <p:nvPr>
            <p:ph idx="1"/>
          </p:nvPr>
        </p:nvSpPr>
        <p:spPr>
          <a:xfrm>
            <a:off x="1415475" y="2576945"/>
            <a:ext cx="9601196" cy="3335868"/>
          </a:xfrm>
        </p:spPr>
        <p:txBody>
          <a:bodyPr>
            <a:normAutofit/>
          </a:bodyPr>
          <a:lstStyle/>
          <a:p>
            <a:endParaRPr lang="en-US" dirty="0"/>
          </a:p>
          <a:p>
            <a:endParaRPr lang="en-US" dirty="0"/>
          </a:p>
        </p:txBody>
      </p:sp>
      <p:graphicFrame>
        <p:nvGraphicFramePr>
          <p:cNvPr id="4" name="Table 4">
            <a:extLst>
              <a:ext uri="{FF2B5EF4-FFF2-40B4-BE49-F238E27FC236}">
                <a16:creationId xmlns:a16="http://schemas.microsoft.com/office/drawing/2014/main" id="{8818E25D-3D3D-46A2-8172-BE031E7EF7B4}"/>
              </a:ext>
            </a:extLst>
          </p:cNvPr>
          <p:cNvGraphicFramePr>
            <a:graphicFrameLocks noGrp="1"/>
          </p:cNvGraphicFramePr>
          <p:nvPr>
            <p:extLst>
              <p:ext uri="{D42A27DB-BD31-4B8C-83A1-F6EECF244321}">
                <p14:modId xmlns:p14="http://schemas.microsoft.com/office/powerpoint/2010/main" val="2504311796"/>
              </p:ext>
            </p:extLst>
          </p:nvPr>
        </p:nvGraphicFramePr>
        <p:xfrm>
          <a:off x="1043707" y="815877"/>
          <a:ext cx="10317019" cy="5931686"/>
        </p:xfrm>
        <a:graphic>
          <a:graphicData uri="http://schemas.openxmlformats.org/drawingml/2006/table">
            <a:tbl>
              <a:tblPr firstRow="1" bandRow="1">
                <a:tableStyleId>{5C22544A-7EE6-4342-B048-85BDC9FD1C3A}</a:tableStyleId>
              </a:tblPr>
              <a:tblGrid>
                <a:gridCol w="5466186">
                  <a:extLst>
                    <a:ext uri="{9D8B030D-6E8A-4147-A177-3AD203B41FA5}">
                      <a16:colId xmlns:a16="http://schemas.microsoft.com/office/drawing/2014/main" val="344222670"/>
                    </a:ext>
                  </a:extLst>
                </a:gridCol>
                <a:gridCol w="4850833">
                  <a:extLst>
                    <a:ext uri="{9D8B030D-6E8A-4147-A177-3AD203B41FA5}">
                      <a16:colId xmlns:a16="http://schemas.microsoft.com/office/drawing/2014/main" val="1935427513"/>
                    </a:ext>
                  </a:extLst>
                </a:gridCol>
              </a:tblGrid>
              <a:tr h="614187">
                <a:tc>
                  <a:txBody>
                    <a:bodyPr/>
                    <a:lstStyle/>
                    <a:p>
                      <a:r>
                        <a:rPr lang="en-US" sz="2800" dirty="0"/>
                        <a:t>Response</a:t>
                      </a:r>
                      <a:endParaRPr lang="en-NG" sz="2800" dirty="0"/>
                    </a:p>
                  </a:txBody>
                  <a:tcPr/>
                </a:tc>
                <a:tc>
                  <a:txBody>
                    <a:bodyPr/>
                    <a:lstStyle/>
                    <a:p>
                      <a:r>
                        <a:rPr lang="en-US" sz="2800" dirty="0"/>
                        <a:t>Limitations </a:t>
                      </a:r>
                      <a:endParaRPr lang="en-NG" sz="2800" dirty="0"/>
                    </a:p>
                  </a:txBody>
                  <a:tcPr/>
                </a:tc>
                <a:extLst>
                  <a:ext uri="{0D108BD9-81ED-4DB2-BD59-A6C34878D82A}">
                    <a16:rowId xmlns:a16="http://schemas.microsoft.com/office/drawing/2014/main" val="2168769014"/>
                  </a:ext>
                </a:extLst>
              </a:tr>
              <a:tr h="2505170">
                <a:tc>
                  <a:txBody>
                    <a:bodyPr/>
                    <a:lstStyle/>
                    <a:p>
                      <a:r>
                        <a:rPr lang="en-US" dirty="0"/>
                        <a:t>1. </a:t>
                      </a:r>
                      <a:r>
                        <a:rPr lang="en-US" b="1" dirty="0"/>
                        <a:t>Fiscal policy: </a:t>
                      </a:r>
                      <a:r>
                        <a:rPr lang="en-US" sz="1800" b="0" i="0" kern="1200" dirty="0">
                          <a:solidFill>
                            <a:schemeClr val="dk1"/>
                          </a:solidFill>
                          <a:effectLst/>
                          <a:latin typeface="+mn-lt"/>
                          <a:ea typeface="+mn-ea"/>
                          <a:cs typeface="+mn-cs"/>
                        </a:rPr>
                        <a:t>economy-wide and sectoral interventions using taxation/subsidy, public expenditure and deficit-financing instruments. Emergency budget support for the health sector and the scaling up of social protection for vulnerable households</a:t>
                      </a:r>
                      <a:endParaRPr lang="en-NG" dirty="0"/>
                    </a:p>
                  </a:txBody>
                  <a:tcPr/>
                </a:tc>
                <a:tc>
                  <a:txBody>
                    <a:bodyPr/>
                    <a:lstStyle/>
                    <a:p>
                      <a:pPr marL="285750" indent="-285750">
                        <a:buFont typeface="Arial" panose="020B0604020202020204" pitchFamily="34" charset="0"/>
                        <a:buChar char="•"/>
                      </a:pPr>
                      <a:r>
                        <a:rPr lang="en-US" dirty="0"/>
                        <a:t>Limited fiscal space – fiscal stimulus has been small: 1-2% of GDP. </a:t>
                      </a:r>
                    </a:p>
                    <a:p>
                      <a:pPr marL="285750" indent="-285750">
                        <a:buFont typeface="Arial" panose="020B0604020202020204" pitchFamily="34" charset="0"/>
                        <a:buChar char="•"/>
                      </a:pPr>
                      <a:r>
                        <a:rPr lang="en-US" sz="1800" b="0" i="0" kern="1200" dirty="0">
                          <a:solidFill>
                            <a:schemeClr val="dk1"/>
                          </a:solidFill>
                          <a:effectLst/>
                          <a:latin typeface="+mn-lt"/>
                          <a:ea typeface="+mn-ea"/>
                          <a:cs typeface="+mn-cs"/>
                        </a:rPr>
                        <a:t>High debt levels and weak revenue flows</a:t>
                      </a:r>
                    </a:p>
                    <a:p>
                      <a:pPr marL="285750" indent="-285750">
                        <a:buFont typeface="Arial" panose="020B0604020202020204" pitchFamily="34" charset="0"/>
                        <a:buChar char="•"/>
                      </a:pPr>
                      <a:r>
                        <a:rPr lang="en-US" dirty="0"/>
                        <a:t>Absence of a social register</a:t>
                      </a:r>
                    </a:p>
                    <a:p>
                      <a:pPr marL="285750" indent="-285750">
                        <a:buFont typeface="Arial" panose="020B0604020202020204" pitchFamily="34" charset="0"/>
                        <a:buChar char="•"/>
                      </a:pPr>
                      <a:r>
                        <a:rPr lang="en-US" dirty="0"/>
                        <a:t>Low financial &amp; digital inclusion</a:t>
                      </a:r>
                      <a:endParaRPr lang="en-NG" dirty="0"/>
                    </a:p>
                  </a:txBody>
                  <a:tcPr/>
                </a:tc>
                <a:extLst>
                  <a:ext uri="{0D108BD9-81ED-4DB2-BD59-A6C34878D82A}">
                    <a16:rowId xmlns:a16="http://schemas.microsoft.com/office/drawing/2014/main" val="2285573583"/>
                  </a:ext>
                </a:extLst>
              </a:tr>
              <a:tr h="1551630">
                <a:tc>
                  <a:txBody>
                    <a:bodyPr/>
                    <a:lstStyle/>
                    <a:p>
                      <a:r>
                        <a:rPr lang="en-US" dirty="0"/>
                        <a:t>2. </a:t>
                      </a:r>
                      <a:r>
                        <a:rPr lang="en-US" b="1" dirty="0"/>
                        <a:t>Monetary and macro-financial policy</a:t>
                      </a:r>
                      <a:r>
                        <a:rPr lang="en-US" dirty="0"/>
                        <a:t>: Expansionary monetary policy- increased money supply through OMO and quantitative easing. Central banks providing </a:t>
                      </a:r>
                      <a:r>
                        <a:rPr lang="en-US" sz="1800" b="0" i="0" kern="1200" dirty="0">
                          <a:solidFill>
                            <a:schemeClr val="dk1"/>
                          </a:solidFill>
                          <a:effectLst/>
                          <a:latin typeface="+mn-lt"/>
                          <a:ea typeface="+mn-ea"/>
                          <a:cs typeface="+mn-cs"/>
                        </a:rPr>
                        <a:t>medium/long-term loans or grants to businesses or households</a:t>
                      </a:r>
                      <a:endParaRPr lang="en-NG" dirty="0"/>
                    </a:p>
                  </a:txBody>
                  <a:tcPr/>
                </a:tc>
                <a:tc>
                  <a:txBody>
                    <a:bodyPr/>
                    <a:lstStyle/>
                    <a:p>
                      <a:pPr marL="285750" indent="-285750">
                        <a:buFont typeface="Arial" panose="020B0604020202020204" pitchFamily="34" charset="0"/>
                        <a:buChar char="•"/>
                      </a:pPr>
                      <a:r>
                        <a:rPr lang="en-US" sz="1800" b="0" i="0" kern="1200" dirty="0">
                          <a:solidFill>
                            <a:schemeClr val="dk1"/>
                          </a:solidFill>
                          <a:effectLst/>
                          <a:latin typeface="+mn-lt"/>
                          <a:ea typeface="+mn-ea"/>
                          <a:cs typeface="+mn-cs"/>
                        </a:rPr>
                        <a:t>Managing the trade-off between growth-enhancing policies and inflation</a:t>
                      </a:r>
                    </a:p>
                    <a:p>
                      <a:pPr marL="285750" indent="-285750">
                        <a:buFont typeface="Arial" panose="020B0604020202020204" pitchFamily="34" charset="0"/>
                        <a:buChar char="•"/>
                      </a:pPr>
                      <a:r>
                        <a:rPr lang="en-US" sz="1800" b="0" i="0" kern="1200" dirty="0">
                          <a:solidFill>
                            <a:schemeClr val="dk1"/>
                          </a:solidFill>
                          <a:effectLst/>
                          <a:latin typeface="+mn-lt"/>
                          <a:ea typeface="+mn-ea"/>
                          <a:cs typeface="+mn-cs"/>
                        </a:rPr>
                        <a:t>Weak financial markets make the application of monetary policy difficult</a:t>
                      </a:r>
                      <a:endParaRPr lang="en-NG" dirty="0"/>
                    </a:p>
                  </a:txBody>
                  <a:tcPr/>
                </a:tc>
                <a:extLst>
                  <a:ext uri="{0D108BD9-81ED-4DB2-BD59-A6C34878D82A}">
                    <a16:rowId xmlns:a16="http://schemas.microsoft.com/office/drawing/2014/main" val="1082006786"/>
                  </a:ext>
                </a:extLst>
              </a:tr>
              <a:tr h="1260699">
                <a:tc>
                  <a:txBody>
                    <a:bodyPr/>
                    <a:lstStyle/>
                    <a:p>
                      <a:r>
                        <a:rPr lang="en-US" dirty="0"/>
                        <a:t>3. </a:t>
                      </a:r>
                      <a:r>
                        <a:rPr lang="en-US" b="1" dirty="0"/>
                        <a:t>Exchange rate policy</a:t>
                      </a:r>
                      <a:r>
                        <a:rPr lang="en-US" dirty="0"/>
                        <a:t>: Disruptions in </a:t>
                      </a:r>
                      <a:r>
                        <a:rPr lang="en-US" sz="1800" b="0" i="0" kern="1200" dirty="0">
                          <a:solidFill>
                            <a:schemeClr val="dk1"/>
                          </a:solidFill>
                          <a:effectLst/>
                          <a:latin typeface="+mn-lt"/>
                          <a:ea typeface="+mn-ea"/>
                          <a:cs typeface="+mn-cs"/>
                        </a:rPr>
                        <a:t>foreign exchange earnings and the oil price crash worsened foreign reserves. Some countries (like Nigeria)  had to depreciate their currency. </a:t>
                      </a:r>
                      <a:endParaRPr lang="en-NG" dirty="0"/>
                    </a:p>
                  </a:txBody>
                  <a:tcPr/>
                </a:tc>
                <a:tc>
                  <a:txBody>
                    <a:bodyPr/>
                    <a:lstStyle/>
                    <a:p>
                      <a:pPr marL="285750" indent="-285750">
                        <a:buFont typeface="Arial" panose="020B0604020202020204" pitchFamily="34" charset="0"/>
                        <a:buChar char="•"/>
                      </a:pPr>
                      <a:r>
                        <a:rPr lang="en-US" dirty="0"/>
                        <a:t>Exchange rate policy has not been effective, especially in cases of high volatility</a:t>
                      </a:r>
                      <a:endParaRPr lang="en-NG" dirty="0"/>
                    </a:p>
                  </a:txBody>
                  <a:tcPr/>
                </a:tc>
                <a:extLst>
                  <a:ext uri="{0D108BD9-81ED-4DB2-BD59-A6C34878D82A}">
                    <a16:rowId xmlns:a16="http://schemas.microsoft.com/office/drawing/2014/main" val="1099531988"/>
                  </a:ext>
                </a:extLst>
              </a:tr>
            </a:tbl>
          </a:graphicData>
        </a:graphic>
      </p:graphicFrame>
      <p:pic>
        <p:nvPicPr>
          <p:cNvPr id="6" name="Picture 5">
            <a:extLst>
              <a:ext uri="{FF2B5EF4-FFF2-40B4-BE49-F238E27FC236}">
                <a16:creationId xmlns:a16="http://schemas.microsoft.com/office/drawing/2014/main" id="{405175A7-0A5D-46F3-9F77-FD9707F6EB6F}"/>
              </a:ext>
            </a:extLst>
          </p:cNvPr>
          <p:cNvPicPr/>
          <p:nvPr/>
        </p:nvPicPr>
        <p:blipFill>
          <a:blip r:embed="rId2">
            <a:extLst>
              <a:ext uri="{28A0092B-C50C-407E-A947-70E740481C1C}">
                <a14:useLocalDpi xmlns:a14="http://schemas.microsoft.com/office/drawing/2010/main" val="0"/>
              </a:ext>
            </a:extLst>
          </a:blip>
          <a:stretch>
            <a:fillRect/>
          </a:stretch>
        </p:blipFill>
        <p:spPr>
          <a:xfrm>
            <a:off x="9430327" y="5912813"/>
            <a:ext cx="2514566" cy="866678"/>
          </a:xfrm>
          <a:prstGeom prst="rect">
            <a:avLst/>
          </a:prstGeom>
        </p:spPr>
      </p:pic>
    </p:spTree>
    <p:extLst>
      <p:ext uri="{BB962C8B-B14F-4D97-AF65-F5344CB8AC3E}">
        <p14:creationId xmlns:p14="http://schemas.microsoft.com/office/powerpoint/2010/main" val="3496144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511" y="688109"/>
            <a:ext cx="9601196" cy="661940"/>
          </a:xfrm>
        </p:spPr>
        <p:txBody>
          <a:bodyPr>
            <a:normAutofit fontScale="90000"/>
          </a:bodyPr>
          <a:lstStyle/>
          <a:p>
            <a:r>
              <a:rPr lang="en-GB" dirty="0"/>
              <a:t>Prospects: Post-COVID ERA</a:t>
            </a:r>
          </a:p>
        </p:txBody>
      </p:sp>
      <p:sp>
        <p:nvSpPr>
          <p:cNvPr id="3" name="Content Placeholder 2"/>
          <p:cNvSpPr>
            <a:spLocks noGrp="1"/>
          </p:cNvSpPr>
          <p:nvPr>
            <p:ph idx="1"/>
          </p:nvPr>
        </p:nvSpPr>
        <p:spPr>
          <a:xfrm>
            <a:off x="877455" y="1634836"/>
            <a:ext cx="10520218" cy="4535055"/>
          </a:xfrm>
        </p:spPr>
        <p:txBody>
          <a:bodyPr>
            <a:normAutofit/>
          </a:bodyPr>
          <a:lstStyle/>
          <a:p>
            <a:endParaRPr lang="en-US" dirty="0"/>
          </a:p>
          <a:p>
            <a:r>
              <a:rPr lang="en-US" dirty="0"/>
              <a:t>The COVID-19 trajectory (number of new cases) has continued to fall in the African region. Recovery rate of 94%; Only 10 countries experiencing a resurgence; post-</a:t>
            </a:r>
            <a:r>
              <a:rPr lang="en-US" dirty="0" err="1"/>
              <a:t>Covid</a:t>
            </a:r>
            <a:r>
              <a:rPr lang="en-US" dirty="0"/>
              <a:t> era in sight? </a:t>
            </a:r>
          </a:p>
          <a:p>
            <a:pPr marL="0" indent="0">
              <a:buNone/>
            </a:pPr>
            <a:endParaRPr lang="en-US" dirty="0"/>
          </a:p>
          <a:p>
            <a:r>
              <a:rPr lang="en-US" dirty="0"/>
              <a:t>Economic challenges will linger on: Debt sustainability, Increases in extreme poverty, declines in trade, FDI, and remittances. </a:t>
            </a:r>
          </a:p>
          <a:p>
            <a:endParaRPr lang="en-US" dirty="0"/>
          </a:p>
          <a:p>
            <a:pPr marL="0" indent="0">
              <a:buNone/>
            </a:pPr>
            <a:endParaRPr lang="en-US" dirty="0"/>
          </a:p>
          <a:p>
            <a:r>
              <a:rPr lang="en-US" dirty="0"/>
              <a:t>Africa is still vulnerable to future shocks</a:t>
            </a:r>
          </a:p>
          <a:p>
            <a:endParaRPr lang="en-US" dirty="0"/>
          </a:p>
        </p:txBody>
      </p:sp>
      <p:pic>
        <p:nvPicPr>
          <p:cNvPr id="4" name="Picture 3">
            <a:extLst>
              <a:ext uri="{FF2B5EF4-FFF2-40B4-BE49-F238E27FC236}">
                <a16:creationId xmlns:a16="http://schemas.microsoft.com/office/drawing/2014/main" id="{E370ABD6-450E-42F5-8234-DE7EA53C57FF}"/>
              </a:ext>
            </a:extLst>
          </p:cNvPr>
          <p:cNvPicPr/>
          <p:nvPr/>
        </p:nvPicPr>
        <p:blipFill>
          <a:blip r:embed="rId2">
            <a:extLst>
              <a:ext uri="{28A0092B-C50C-407E-A947-70E740481C1C}">
                <a14:useLocalDpi xmlns:a14="http://schemas.microsoft.com/office/drawing/2010/main" val="0"/>
              </a:ext>
            </a:extLst>
          </a:blip>
          <a:stretch>
            <a:fillRect/>
          </a:stretch>
        </p:blipFill>
        <p:spPr>
          <a:xfrm>
            <a:off x="8654473" y="5412509"/>
            <a:ext cx="3290420" cy="1366982"/>
          </a:xfrm>
          <a:prstGeom prst="rect">
            <a:avLst/>
          </a:prstGeom>
        </p:spPr>
      </p:pic>
    </p:spTree>
    <p:extLst>
      <p:ext uri="{BB962C8B-B14F-4D97-AF65-F5344CB8AC3E}">
        <p14:creationId xmlns:p14="http://schemas.microsoft.com/office/powerpoint/2010/main" val="3653557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511" y="688109"/>
            <a:ext cx="9601196" cy="661940"/>
          </a:xfrm>
        </p:spPr>
        <p:txBody>
          <a:bodyPr>
            <a:normAutofit fontScale="90000"/>
          </a:bodyPr>
          <a:lstStyle/>
          <a:p>
            <a:r>
              <a:rPr lang="en-GB" dirty="0"/>
              <a:t>Conclusion: Policy recommendations</a:t>
            </a:r>
          </a:p>
        </p:txBody>
      </p:sp>
      <p:sp>
        <p:nvSpPr>
          <p:cNvPr id="3" name="Content Placeholder 2"/>
          <p:cNvSpPr>
            <a:spLocks noGrp="1"/>
          </p:cNvSpPr>
          <p:nvPr>
            <p:ph idx="1"/>
          </p:nvPr>
        </p:nvSpPr>
        <p:spPr>
          <a:xfrm>
            <a:off x="877455" y="1634836"/>
            <a:ext cx="10520218" cy="4535055"/>
          </a:xfrm>
        </p:spPr>
        <p:txBody>
          <a:bodyPr>
            <a:normAutofit lnSpcReduction="10000"/>
          </a:bodyPr>
          <a:lstStyle/>
          <a:p>
            <a:endParaRPr lang="en-US" dirty="0"/>
          </a:p>
          <a:p>
            <a:r>
              <a:rPr lang="en-US" dirty="0"/>
              <a:t>African governments need to take concrete and practical steps towards </a:t>
            </a:r>
            <a:r>
              <a:rPr lang="en-US" b="1" dirty="0"/>
              <a:t>diversifying their economies</a:t>
            </a:r>
            <a:r>
              <a:rPr lang="en-US" dirty="0"/>
              <a:t> to limit their exposure to commodity price shocks. The pandemic should stimulate efforts to move away from commodity dependence, particularly on oil extraction, to sectors which build and strengthen productive capacities, create jobs, and generate non-oil revenues. </a:t>
            </a:r>
          </a:p>
          <a:p>
            <a:r>
              <a:rPr lang="en-US" dirty="0"/>
              <a:t>Governments in the region need to strengthen their </a:t>
            </a:r>
            <a:r>
              <a:rPr lang="en-US" b="1" dirty="0"/>
              <a:t>public financial management by building and managing fiscal buffers</a:t>
            </a:r>
            <a:r>
              <a:rPr lang="en-US" dirty="0"/>
              <a:t> to cushion the effects of commodity revenue shocks. Fiscal responsibility mechanisms should be enforced and backed by law, to limit wasteful expenditure and reckless accumulation of debt.</a:t>
            </a:r>
          </a:p>
          <a:p>
            <a:r>
              <a:rPr lang="en-US" dirty="0"/>
              <a:t>Provide incentives for businesses to </a:t>
            </a:r>
            <a:r>
              <a:rPr lang="en-US" b="1" dirty="0"/>
              <a:t>formalize</a:t>
            </a:r>
            <a:r>
              <a:rPr lang="en-US" dirty="0"/>
              <a:t>, as that would increase internally generated revenues, as well as improve the effectiveness of social protection initiatives, especially during periods of crisis. Governments can collaborate with development partners to strengthen data-based management systems to enhance the </a:t>
            </a:r>
            <a:r>
              <a:rPr lang="en-US" b="1" dirty="0"/>
              <a:t>targeting of social safety net programs</a:t>
            </a:r>
            <a:r>
              <a:rPr lang="en-US" dirty="0"/>
              <a:t>, particularly during emergency/crisis periods.</a:t>
            </a:r>
          </a:p>
        </p:txBody>
      </p:sp>
      <p:pic>
        <p:nvPicPr>
          <p:cNvPr id="4" name="Picture 3">
            <a:extLst>
              <a:ext uri="{FF2B5EF4-FFF2-40B4-BE49-F238E27FC236}">
                <a16:creationId xmlns:a16="http://schemas.microsoft.com/office/drawing/2014/main" id="{67C7FA1B-F9C3-41A1-9739-A088C237DE23}"/>
              </a:ext>
            </a:extLst>
          </p:cNvPr>
          <p:cNvPicPr/>
          <p:nvPr/>
        </p:nvPicPr>
        <p:blipFill>
          <a:blip r:embed="rId2">
            <a:extLst>
              <a:ext uri="{28A0092B-C50C-407E-A947-70E740481C1C}">
                <a14:useLocalDpi xmlns:a14="http://schemas.microsoft.com/office/drawing/2010/main" val="0"/>
              </a:ext>
            </a:extLst>
          </a:blip>
          <a:stretch>
            <a:fillRect/>
          </a:stretch>
        </p:blipFill>
        <p:spPr>
          <a:xfrm>
            <a:off x="9864435" y="5467927"/>
            <a:ext cx="2080457" cy="1311564"/>
          </a:xfrm>
          <a:prstGeom prst="rect">
            <a:avLst/>
          </a:prstGeom>
        </p:spPr>
      </p:pic>
    </p:spTree>
    <p:extLst>
      <p:ext uri="{BB962C8B-B14F-4D97-AF65-F5344CB8AC3E}">
        <p14:creationId xmlns:p14="http://schemas.microsoft.com/office/powerpoint/2010/main" val="4067941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511" y="688109"/>
            <a:ext cx="9601196" cy="661940"/>
          </a:xfrm>
        </p:spPr>
        <p:txBody>
          <a:bodyPr>
            <a:normAutofit fontScale="90000"/>
          </a:bodyPr>
          <a:lstStyle/>
          <a:p>
            <a:r>
              <a:rPr lang="en-GB" dirty="0"/>
              <a:t>Conclusion: Policy recommendations </a:t>
            </a:r>
            <a:r>
              <a:rPr lang="en-GB" i="1" dirty="0"/>
              <a:t>contd. </a:t>
            </a:r>
          </a:p>
        </p:txBody>
      </p:sp>
      <p:sp>
        <p:nvSpPr>
          <p:cNvPr id="3" name="Content Placeholder 2"/>
          <p:cNvSpPr>
            <a:spLocks noGrp="1"/>
          </p:cNvSpPr>
          <p:nvPr>
            <p:ph idx="1"/>
          </p:nvPr>
        </p:nvSpPr>
        <p:spPr>
          <a:xfrm>
            <a:off x="877455" y="1634836"/>
            <a:ext cx="10520218" cy="4535055"/>
          </a:xfrm>
        </p:spPr>
        <p:txBody>
          <a:bodyPr>
            <a:normAutofit/>
          </a:bodyPr>
          <a:lstStyle/>
          <a:p>
            <a:endParaRPr lang="en-US" dirty="0"/>
          </a:p>
          <a:p>
            <a:r>
              <a:rPr lang="en-US" dirty="0"/>
              <a:t>National governments and regional bodies should </a:t>
            </a:r>
            <a:r>
              <a:rPr lang="en-US" b="1" dirty="0"/>
              <a:t>empower the knowledge industry </a:t>
            </a:r>
            <a:r>
              <a:rPr lang="en-US" dirty="0"/>
              <a:t>to provide African solutions to the numerous African problems and challenges. Higher education, research </a:t>
            </a:r>
            <a:r>
              <a:rPr lang="en-US" dirty="0" err="1"/>
              <a:t>organisations</a:t>
            </a:r>
            <a:r>
              <a:rPr lang="en-US" dirty="0"/>
              <a:t>, civil society </a:t>
            </a:r>
            <a:r>
              <a:rPr lang="en-US" dirty="0" err="1"/>
              <a:t>organisations</a:t>
            </a:r>
            <a:r>
              <a:rPr lang="en-US" dirty="0"/>
              <a:t>, and other knowledge-oriented bodies should be adequately funded, to generate credible evidence and create awareness that will contribute to tackling future outbreaks in the region.</a:t>
            </a:r>
          </a:p>
          <a:p>
            <a:r>
              <a:rPr lang="en-US" dirty="0"/>
              <a:t>The AfCFTA provides huge opportunities for Africa to look inwards in boosting trade, developing regional value chains, increase economic growth. The effective implementation of AfCFTA can </a:t>
            </a:r>
            <a:r>
              <a:rPr lang="en-US" b="1" dirty="0"/>
              <a:t>speed up economic recovery </a:t>
            </a:r>
            <a:r>
              <a:rPr lang="en-US" dirty="0"/>
              <a:t>from COVID-19 pandemic</a:t>
            </a:r>
          </a:p>
        </p:txBody>
      </p:sp>
      <p:pic>
        <p:nvPicPr>
          <p:cNvPr id="4" name="Picture 3">
            <a:extLst>
              <a:ext uri="{FF2B5EF4-FFF2-40B4-BE49-F238E27FC236}">
                <a16:creationId xmlns:a16="http://schemas.microsoft.com/office/drawing/2014/main" id="{152F1B77-7858-44FF-A33C-09953502DECD}"/>
              </a:ext>
            </a:extLst>
          </p:cNvPr>
          <p:cNvPicPr/>
          <p:nvPr/>
        </p:nvPicPr>
        <p:blipFill>
          <a:blip r:embed="rId2">
            <a:extLst>
              <a:ext uri="{28A0092B-C50C-407E-A947-70E740481C1C}">
                <a14:useLocalDpi xmlns:a14="http://schemas.microsoft.com/office/drawing/2010/main" val="0"/>
              </a:ext>
            </a:extLst>
          </a:blip>
          <a:stretch>
            <a:fillRect/>
          </a:stretch>
        </p:blipFill>
        <p:spPr>
          <a:xfrm>
            <a:off x="8303491" y="5181600"/>
            <a:ext cx="3641402" cy="1597891"/>
          </a:xfrm>
          <a:prstGeom prst="rect">
            <a:avLst/>
          </a:prstGeom>
        </p:spPr>
      </p:pic>
    </p:spTree>
    <p:extLst>
      <p:ext uri="{BB962C8B-B14F-4D97-AF65-F5344CB8AC3E}">
        <p14:creationId xmlns:p14="http://schemas.microsoft.com/office/powerpoint/2010/main" val="504281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1091</TotalTime>
  <Words>683</Words>
  <Application>Microsoft Office PowerPoint</Application>
  <PresentationFormat>Widescreen</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Rockwell</vt:lpstr>
      <vt:lpstr>Rockwell Condensed</vt:lpstr>
      <vt:lpstr>Wingdings</vt:lpstr>
      <vt:lpstr>Wood Type</vt:lpstr>
      <vt:lpstr>Counting the costs: the diverse impact of the pandemic in sub-Saharan Africa </vt:lpstr>
      <vt:lpstr>Introduction: Pre-existing vulnerabilities</vt:lpstr>
      <vt:lpstr>Health effects: Big Picture</vt:lpstr>
      <vt:lpstr>Economic and social costs</vt:lpstr>
      <vt:lpstr>Economic and social costs contd.</vt:lpstr>
      <vt:lpstr>Economic policy responses of African govts. </vt:lpstr>
      <vt:lpstr>Prospects: Post-COVID ERA</vt:lpstr>
      <vt:lpstr>Conclusion: Policy recommendations</vt:lpstr>
      <vt:lpstr>Conclusion: Policy recommendations contd.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Africa’s Response to the COVID-19 Pandemic: Navigating through pre-existing vulnerabilities</dc:title>
  <dc:creator>Dr. Chuka</dc:creator>
  <cp:lastModifiedBy>Dr. Chuka</cp:lastModifiedBy>
  <cp:revision>29</cp:revision>
  <dcterms:created xsi:type="dcterms:W3CDTF">2021-10-31T13:47:07Z</dcterms:created>
  <dcterms:modified xsi:type="dcterms:W3CDTF">2021-11-08T10:45:47Z</dcterms:modified>
</cp:coreProperties>
</file>