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7" r:id="rId3"/>
    <p:sldId id="260" r:id="rId4"/>
    <p:sldId id="262" r:id="rId5"/>
    <p:sldId id="261" r:id="rId6"/>
    <p:sldId id="259" r:id="rId7"/>
    <p:sldId id="263" r:id="rId8"/>
    <p:sldId id="264" r:id="rId9"/>
    <p:sldId id="274" r:id="rId10"/>
    <p:sldId id="265" r:id="rId11"/>
    <p:sldId id="266" r:id="rId12"/>
    <p:sldId id="267" r:id="rId13"/>
    <p:sldId id="269" r:id="rId14"/>
    <p:sldId id="268" r:id="rId15"/>
    <p:sldId id="270" r:id="rId16"/>
    <p:sldId id="271" r:id="rId17"/>
    <p:sldId id="286" r:id="rId18"/>
  </p:sldIdLst>
  <p:sldSz cx="12192000" cy="6858000"/>
  <p:notesSz cx="6797675" cy="9928225"/>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8" autoAdjust="0"/>
    <p:restoredTop sz="94660"/>
  </p:normalViewPr>
  <p:slideViewPr>
    <p:cSldViewPr snapToGrid="0">
      <p:cViewPr>
        <p:scale>
          <a:sx n="78" d="100"/>
          <a:sy n="78" d="100"/>
        </p:scale>
        <p:origin x="787" y="5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zra\Downloads\_Inflation_CSEA%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zra\Downloads\_Inflation_CSEA%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zra\AppData\Roaming\Microsoft\Excel\cpi_1NewAPR2022%20(version%201).xlsb"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Ezra\AppData\Roaming\Microsoft\Excel\cpi_1NewAPR2022%20(version%201).xlsb"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Ezra\AppData\Roaming\Microsoft\Excel\cpi_1NewAPR2022%20(version%201).xlsb"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Sheet1!$B$2</c:f>
              <c:strCache>
                <c:ptCount val="1"/>
                <c:pt idx="0">
                  <c:v>Headline inflation</c:v>
                </c:pt>
              </c:strCache>
            </c:strRef>
          </c:tx>
          <c:spPr>
            <a:ln w="28575" cap="rnd">
              <a:solidFill>
                <a:schemeClr val="accent1"/>
              </a:solidFill>
              <a:round/>
            </a:ln>
            <a:effectLst/>
          </c:spPr>
          <c:marker>
            <c:symbol val="none"/>
          </c:marker>
          <c:cat>
            <c:numRef>
              <c:f>Sheet1!$A$3:$A$64</c:f>
              <c:numCache>
                <c:formatCode>mmm\-yy</c:formatCode>
                <c:ptCount val="6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numCache>
            </c:numRef>
          </c:cat>
          <c:val>
            <c:numRef>
              <c:f>Sheet1!$B$3:$B$64</c:f>
              <c:numCache>
                <c:formatCode>0.00</c:formatCode>
                <c:ptCount val="62"/>
                <c:pt idx="0">
                  <c:v>18.71884076901749</c:v>
                </c:pt>
                <c:pt idx="1">
                  <c:v>17.780402228515086</c:v>
                </c:pt>
                <c:pt idx="2">
                  <c:v>17.255544434665239</c:v>
                </c:pt>
                <c:pt idx="3">
                  <c:v>17.244418823425292</c:v>
                </c:pt>
                <c:pt idx="4">
                  <c:v>16.251383902676125</c:v>
                </c:pt>
                <c:pt idx="5">
                  <c:v>16.098397575320561</c:v>
                </c:pt>
                <c:pt idx="6">
                  <c:v>16.052909607252047</c:v>
                </c:pt>
                <c:pt idx="7">
                  <c:v>16.011501601310641</c:v>
                </c:pt>
                <c:pt idx="8">
                  <c:v>15.979000297857311</c:v>
                </c:pt>
                <c:pt idx="9">
                  <c:v>15.905236164466714</c:v>
                </c:pt>
                <c:pt idx="10">
                  <c:v>15.901387604002622</c:v>
                </c:pt>
                <c:pt idx="11">
                  <c:v>15.371612592980881</c:v>
                </c:pt>
                <c:pt idx="12">
                  <c:v>15.126742362997675</c:v>
                </c:pt>
                <c:pt idx="13">
                  <c:v>14.329613357081357</c:v>
                </c:pt>
                <c:pt idx="14">
                  <c:v>13.337176276584188</c:v>
                </c:pt>
                <c:pt idx="15">
                  <c:v>12.482339429128103</c:v>
                </c:pt>
                <c:pt idx="16">
                  <c:v>11.607837708744455</c:v>
                </c:pt>
                <c:pt idx="17">
                  <c:v>11.230806763418258</c:v>
                </c:pt>
                <c:pt idx="18">
                  <c:v>11.141831477802413</c:v>
                </c:pt>
                <c:pt idx="19">
                  <c:v>11.227435671022761</c:v>
                </c:pt>
                <c:pt idx="20">
                  <c:v>11.284220822458792</c:v>
                </c:pt>
                <c:pt idx="21">
                  <c:v>11.259306700019977</c:v>
                </c:pt>
                <c:pt idx="22">
                  <c:v>11.280687433579189</c:v>
                </c:pt>
                <c:pt idx="23">
                  <c:v>11.441793242378282</c:v>
                </c:pt>
                <c:pt idx="24">
                  <c:v>11.374083327886851</c:v>
                </c:pt>
                <c:pt idx="25">
                  <c:v>11.305852907969552</c:v>
                </c:pt>
                <c:pt idx="26">
                  <c:v>11.251149569729819</c:v>
                </c:pt>
                <c:pt idx="27">
                  <c:v>11.3720680389074</c:v>
                </c:pt>
                <c:pt idx="28">
                  <c:v>11.396404772842999</c:v>
                </c:pt>
                <c:pt idx="29">
                  <c:v>11.217315895871891</c:v>
                </c:pt>
                <c:pt idx="30">
                  <c:v>11.084457023953703</c:v>
                </c:pt>
                <c:pt idx="31">
                  <c:v>11.015909411514784</c:v>
                </c:pt>
                <c:pt idx="32">
                  <c:v>11.24375477733328</c:v>
                </c:pt>
                <c:pt idx="33">
                  <c:v>11.606981403706513</c:v>
                </c:pt>
                <c:pt idx="34">
                  <c:v>11.853517762739813</c:v>
                </c:pt>
                <c:pt idx="35">
                  <c:v>11.981569286402618</c:v>
                </c:pt>
                <c:pt idx="36">
                  <c:v>12.132305771432115</c:v>
                </c:pt>
                <c:pt idx="37">
                  <c:v>12.19853348404591</c:v>
                </c:pt>
                <c:pt idx="38">
                  <c:v>12.257324804486643</c:v>
                </c:pt>
                <c:pt idx="39">
                  <c:v>12.341464926171938</c:v>
                </c:pt>
                <c:pt idx="40">
                  <c:v>12.404248786049223</c:v>
                </c:pt>
                <c:pt idx="41">
                  <c:v>12.558719690353897</c:v>
                </c:pt>
                <c:pt idx="42">
                  <c:v>12.820717513036641</c:v>
                </c:pt>
                <c:pt idx="43">
                  <c:v>13.219513524561435</c:v>
                </c:pt>
                <c:pt idx="44">
                  <c:v>13.70662921174079</c:v>
                </c:pt>
                <c:pt idx="45">
                  <c:v>14.232742743160088</c:v>
                </c:pt>
                <c:pt idx="46">
                  <c:v>14.887260666279346</c:v>
                </c:pt>
                <c:pt idx="47">
                  <c:v>15.753386647855876</c:v>
                </c:pt>
                <c:pt idx="48">
                  <c:v>16.466347283844001</c:v>
                </c:pt>
                <c:pt idx="49">
                  <c:v>17.334896313630409</c:v>
                </c:pt>
                <c:pt idx="50">
                  <c:v>18.171367740526605</c:v>
                </c:pt>
                <c:pt idx="51">
                  <c:v>18.116735352723936</c:v>
                </c:pt>
                <c:pt idx="52">
                  <c:v>17.933081938205618</c:v>
                </c:pt>
                <c:pt idx="53">
                  <c:v>17.750757261900702</c:v>
                </c:pt>
                <c:pt idx="54">
                  <c:v>17.377100345666975</c:v>
                </c:pt>
                <c:pt idx="55">
                  <c:v>17.009126570971006</c:v>
                </c:pt>
                <c:pt idx="56">
                  <c:v>16.629867193111252</c:v>
                </c:pt>
                <c:pt idx="57">
                  <c:v>15.993579823096965</c:v>
                </c:pt>
                <c:pt idx="58">
                  <c:v>15.395701999751154</c:v>
                </c:pt>
                <c:pt idx="59">
                  <c:v>15.625488850575337</c:v>
                </c:pt>
                <c:pt idx="60">
                  <c:v>15.600544539448819</c:v>
                </c:pt>
                <c:pt idx="61">
                  <c:v>15.702445752010718</c:v>
                </c:pt>
              </c:numCache>
            </c:numRef>
          </c:val>
          <c:smooth val="0"/>
          <c:extLst>
            <c:ext xmlns:c16="http://schemas.microsoft.com/office/drawing/2014/chart" uri="{C3380CC4-5D6E-409C-BE32-E72D297353CC}">
              <c16:uniqueId val="{00000000-E613-4178-9BF8-896796C97289}"/>
            </c:ext>
          </c:extLst>
        </c:ser>
        <c:ser>
          <c:idx val="1"/>
          <c:order val="1"/>
          <c:tx>
            <c:strRef>
              <c:f>Sheet1!$C$2</c:f>
              <c:strCache>
                <c:ptCount val="1"/>
                <c:pt idx="0">
                  <c:v>Food inflation</c:v>
                </c:pt>
              </c:strCache>
            </c:strRef>
          </c:tx>
          <c:spPr>
            <a:ln w="28575" cap="rnd">
              <a:solidFill>
                <a:schemeClr val="accent2"/>
              </a:solidFill>
              <a:round/>
            </a:ln>
            <a:effectLst/>
          </c:spPr>
          <c:marker>
            <c:symbol val="none"/>
          </c:marker>
          <c:cat>
            <c:numRef>
              <c:f>Sheet1!$A$3:$A$64</c:f>
              <c:numCache>
                <c:formatCode>mmm\-yy</c:formatCode>
                <c:ptCount val="6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numCache>
            </c:numRef>
          </c:cat>
          <c:val>
            <c:numRef>
              <c:f>Sheet1!$C$3:$C$64</c:f>
              <c:numCache>
                <c:formatCode>0.00</c:formatCode>
                <c:ptCount val="62"/>
                <c:pt idx="0">
                  <c:v>17.818240264018968</c:v>
                </c:pt>
                <c:pt idx="1">
                  <c:v>18.528148353264172</c:v>
                </c:pt>
                <c:pt idx="2">
                  <c:v>18.436096788906298</c:v>
                </c:pt>
                <c:pt idx="3">
                  <c:v>19.303070940481845</c:v>
                </c:pt>
                <c:pt idx="4">
                  <c:v>19.266167114933722</c:v>
                </c:pt>
                <c:pt idx="5">
                  <c:v>19.9147299312679</c:v>
                </c:pt>
                <c:pt idx="6">
                  <c:v>20.283657384384796</c:v>
                </c:pt>
                <c:pt idx="7">
                  <c:v>20.250887302680681</c:v>
                </c:pt>
                <c:pt idx="8">
                  <c:v>20.320718011141196</c:v>
                </c:pt>
                <c:pt idx="9">
                  <c:v>20.30616860110139</c:v>
                </c:pt>
                <c:pt idx="10">
                  <c:v>20.308130990447907</c:v>
                </c:pt>
                <c:pt idx="11">
                  <c:v>19.415191888767609</c:v>
                </c:pt>
                <c:pt idx="12">
                  <c:v>18.919084275322589</c:v>
                </c:pt>
                <c:pt idx="13">
                  <c:v>17.587586489879243</c:v>
                </c:pt>
                <c:pt idx="14">
                  <c:v>16.07960145053562</c:v>
                </c:pt>
                <c:pt idx="15">
                  <c:v>14.799126077870667</c:v>
                </c:pt>
                <c:pt idx="16">
                  <c:v>13.447811336690975</c:v>
                </c:pt>
                <c:pt idx="17">
                  <c:v>12.976503926683307</c:v>
                </c:pt>
                <c:pt idx="18">
                  <c:v>12.849984868739497</c:v>
                </c:pt>
                <c:pt idx="19">
                  <c:v>13.158333488494733</c:v>
                </c:pt>
                <c:pt idx="20">
                  <c:v>13.30892388181158</c:v>
                </c:pt>
                <c:pt idx="21">
                  <c:v>13.277450790684227</c:v>
                </c:pt>
                <c:pt idx="22">
                  <c:v>13.301325351311945</c:v>
                </c:pt>
                <c:pt idx="23">
                  <c:v>13.558702540854469</c:v>
                </c:pt>
                <c:pt idx="24">
                  <c:v>13.505236602413689</c:v>
                </c:pt>
                <c:pt idx="25">
                  <c:v>13.473196055667984</c:v>
                </c:pt>
                <c:pt idx="26">
                  <c:v>13.451047396438227</c:v>
                </c:pt>
                <c:pt idx="27">
                  <c:v>13.701484682290825</c:v>
                </c:pt>
                <c:pt idx="28">
                  <c:v>13.794145319631795</c:v>
                </c:pt>
                <c:pt idx="29">
                  <c:v>13.558490534484008</c:v>
                </c:pt>
                <c:pt idx="30">
                  <c:v>13.391522124408667</c:v>
                </c:pt>
                <c:pt idx="31">
                  <c:v>13.170482039506098</c:v>
                </c:pt>
                <c:pt idx="32">
                  <c:v>13.506887420181158</c:v>
                </c:pt>
                <c:pt idx="33">
                  <c:v>14.087872152085865</c:v>
                </c:pt>
                <c:pt idx="34">
                  <c:v>14.481991591279325</c:v>
                </c:pt>
                <c:pt idx="35">
                  <c:v>14.666760584122358</c:v>
                </c:pt>
                <c:pt idx="36">
                  <c:v>14.849349036278994</c:v>
                </c:pt>
                <c:pt idx="37">
                  <c:v>14.904420099117416</c:v>
                </c:pt>
                <c:pt idx="38">
                  <c:v>14.976650030605725</c:v>
                </c:pt>
                <c:pt idx="39">
                  <c:v>15.026437709851876</c:v>
                </c:pt>
                <c:pt idx="40">
                  <c:v>15.035573724782637</c:v>
                </c:pt>
                <c:pt idx="41">
                  <c:v>15.175363968087936</c:v>
                </c:pt>
                <c:pt idx="42">
                  <c:v>15.481767775284666</c:v>
                </c:pt>
                <c:pt idx="43">
                  <c:v>15.996312790188426</c:v>
                </c:pt>
                <c:pt idx="44">
                  <c:v>16.660302214310633</c:v>
                </c:pt>
                <c:pt idx="45">
                  <c:v>17.378351588851459</c:v>
                </c:pt>
                <c:pt idx="46">
                  <c:v>18.298204641396282</c:v>
                </c:pt>
                <c:pt idx="47">
                  <c:v>19.562466032581426</c:v>
                </c:pt>
                <c:pt idx="48">
                  <c:v>20.566612266208125</c:v>
                </c:pt>
                <c:pt idx="49">
                  <c:v>21.785772023332513</c:v>
                </c:pt>
                <c:pt idx="50">
                  <c:v>22.947951779766356</c:v>
                </c:pt>
                <c:pt idx="51">
                  <c:v>22.718613056893574</c:v>
                </c:pt>
                <c:pt idx="52">
                  <c:v>22.277325007562283</c:v>
                </c:pt>
                <c:pt idx="53">
                  <c:v>21.828754589366682</c:v>
                </c:pt>
                <c:pt idx="54">
                  <c:v>21.031755328004792</c:v>
                </c:pt>
                <c:pt idx="55">
                  <c:v>20.302826186546113</c:v>
                </c:pt>
                <c:pt idx="56">
                  <c:v>19.566109225110125</c:v>
                </c:pt>
                <c:pt idx="57">
                  <c:v>18.337721571413653</c:v>
                </c:pt>
                <c:pt idx="58">
                  <c:v>17.208500081750145</c:v>
                </c:pt>
                <c:pt idx="59">
                  <c:v>17.370325789534121</c:v>
                </c:pt>
                <c:pt idx="60">
                  <c:v>17.125985642913662</c:v>
                </c:pt>
                <c:pt idx="61">
                  <c:v>17.11012464695068</c:v>
                </c:pt>
              </c:numCache>
            </c:numRef>
          </c:val>
          <c:smooth val="0"/>
          <c:extLst>
            <c:ext xmlns:c16="http://schemas.microsoft.com/office/drawing/2014/chart" uri="{C3380CC4-5D6E-409C-BE32-E72D297353CC}">
              <c16:uniqueId val="{00000001-E613-4178-9BF8-896796C97289}"/>
            </c:ext>
          </c:extLst>
        </c:ser>
        <c:ser>
          <c:idx val="2"/>
          <c:order val="2"/>
          <c:tx>
            <c:strRef>
              <c:f>Sheet1!$D$2</c:f>
              <c:strCache>
                <c:ptCount val="1"/>
                <c:pt idx="0">
                  <c:v>Core inflation</c:v>
                </c:pt>
              </c:strCache>
            </c:strRef>
          </c:tx>
          <c:spPr>
            <a:ln w="28575" cap="rnd">
              <a:solidFill>
                <a:schemeClr val="accent3"/>
              </a:solidFill>
              <a:round/>
            </a:ln>
            <a:effectLst/>
          </c:spPr>
          <c:marker>
            <c:symbol val="none"/>
          </c:marker>
          <c:cat>
            <c:numRef>
              <c:f>Sheet1!$A$3:$A$64</c:f>
              <c:numCache>
                <c:formatCode>mmm\-yy</c:formatCode>
                <c:ptCount val="62"/>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numCache>
            </c:numRef>
          </c:cat>
          <c:val>
            <c:numRef>
              <c:f>Sheet1!$D$3:$D$64</c:f>
              <c:numCache>
                <c:formatCode>0.00</c:formatCode>
                <c:ptCount val="62"/>
                <c:pt idx="0">
                  <c:v>17.86680065186313</c:v>
                </c:pt>
                <c:pt idx="1">
                  <c:v>16.011470041384939</c:v>
                </c:pt>
                <c:pt idx="2">
                  <c:v>15.404487900513146</c:v>
                </c:pt>
                <c:pt idx="3">
                  <c:v>14.750273881017023</c:v>
                </c:pt>
                <c:pt idx="4">
                  <c:v>13.01643178179603</c:v>
                </c:pt>
                <c:pt idx="5">
                  <c:v>12.455039154957376</c:v>
                </c:pt>
                <c:pt idx="6">
                  <c:v>12.206613823668704</c:v>
                </c:pt>
                <c:pt idx="7">
                  <c:v>12.295631652830934</c:v>
                </c:pt>
                <c:pt idx="8">
                  <c:v>12.123430531558085</c:v>
                </c:pt>
                <c:pt idx="9">
                  <c:v>12.141546420728872</c:v>
                </c:pt>
                <c:pt idx="10">
                  <c:v>12.206130174867909</c:v>
                </c:pt>
                <c:pt idx="11">
                  <c:v>12.088959830343995</c:v>
                </c:pt>
                <c:pt idx="12">
                  <c:v>12.090410500030103</c:v>
                </c:pt>
                <c:pt idx="13">
                  <c:v>11.707293699876445</c:v>
                </c:pt>
                <c:pt idx="14">
                  <c:v>11.181070746457777</c:v>
                </c:pt>
                <c:pt idx="15">
                  <c:v>10.920183163874924</c:v>
                </c:pt>
                <c:pt idx="16">
                  <c:v>10.710226761374813</c:v>
                </c:pt>
                <c:pt idx="17">
                  <c:v>10.386611133725168</c:v>
                </c:pt>
                <c:pt idx="18">
                  <c:v>10.183043635591858</c:v>
                </c:pt>
                <c:pt idx="19">
                  <c:v>10.01526121470684</c:v>
                </c:pt>
                <c:pt idx="20">
                  <c:v>9.837827048520893</c:v>
                </c:pt>
                <c:pt idx="21">
                  <c:v>9.8824935021595905</c:v>
                </c:pt>
                <c:pt idx="22">
                  <c:v>9.7865404519689889</c:v>
                </c:pt>
                <c:pt idx="23">
                  <c:v>9.7706245092591217</c:v>
                </c:pt>
                <c:pt idx="24">
                  <c:v>9.9099506269428872</c:v>
                </c:pt>
                <c:pt idx="25">
                  <c:v>9.7995798226904469</c:v>
                </c:pt>
                <c:pt idx="26">
                  <c:v>9.4610978719846202</c:v>
                </c:pt>
                <c:pt idx="27">
                  <c:v>9.2804443339136213</c:v>
                </c:pt>
                <c:pt idx="28">
                  <c:v>9.0328228840344025</c:v>
                </c:pt>
                <c:pt idx="29">
                  <c:v>8.8412156671542306</c:v>
                </c:pt>
                <c:pt idx="30">
                  <c:v>8.7981621795905056</c:v>
                </c:pt>
                <c:pt idx="31">
                  <c:v>8.6781969152835075</c:v>
                </c:pt>
                <c:pt idx="32">
                  <c:v>8.9449632425988597</c:v>
                </c:pt>
                <c:pt idx="33">
                  <c:v>8.8764254765255117</c:v>
                </c:pt>
                <c:pt idx="34">
                  <c:v>8.9933831878156667</c:v>
                </c:pt>
                <c:pt idx="35">
                  <c:v>9.3306841203054489</c:v>
                </c:pt>
                <c:pt idx="36">
                  <c:v>9.3487922705314048</c:v>
                </c:pt>
                <c:pt idx="37">
                  <c:v>9.4340347104899394</c:v>
                </c:pt>
                <c:pt idx="38">
                  <c:v>9.7318768619662421</c:v>
                </c:pt>
                <c:pt idx="39">
                  <c:v>9.9791390100512132</c:v>
                </c:pt>
                <c:pt idx="40">
                  <c:v>10.119719900609894</c:v>
                </c:pt>
                <c:pt idx="41">
                  <c:v>10.127669105569652</c:v>
                </c:pt>
                <c:pt idx="42">
                  <c:v>10.101870716799425</c:v>
                </c:pt>
                <c:pt idx="43">
                  <c:v>10.520699172033105</c:v>
                </c:pt>
                <c:pt idx="44">
                  <c:v>10.581412313977239</c:v>
                </c:pt>
                <c:pt idx="45">
                  <c:v>11.137260581483758</c:v>
                </c:pt>
                <c:pt idx="46">
                  <c:v>11.049644371003666</c:v>
                </c:pt>
                <c:pt idx="47">
                  <c:v>11.374407582938389</c:v>
                </c:pt>
                <c:pt idx="48">
                  <c:v>11.854103343465056</c:v>
                </c:pt>
                <c:pt idx="49">
                  <c:v>12.382021683449707</c:v>
                </c:pt>
                <c:pt idx="50">
                  <c:v>12.673163940132241</c:v>
                </c:pt>
                <c:pt idx="51">
                  <c:v>12.743136984411649</c:v>
                </c:pt>
                <c:pt idx="52">
                  <c:v>13.145299145299134</c:v>
                </c:pt>
                <c:pt idx="53">
                  <c:v>13.094471373851732</c:v>
                </c:pt>
                <c:pt idx="54">
                  <c:v>13.720476414776911</c:v>
                </c:pt>
                <c:pt idx="55">
                  <c:v>13.40813744422988</c:v>
                </c:pt>
                <c:pt idx="56">
                  <c:v>13.744763663950891</c:v>
                </c:pt>
                <c:pt idx="57">
                  <c:v>13.239941358527446</c:v>
                </c:pt>
                <c:pt idx="58">
                  <c:v>13.85132949472731</c:v>
                </c:pt>
                <c:pt idx="59">
                  <c:v>13.872980323148298</c:v>
                </c:pt>
                <c:pt idx="60">
                  <c:v>13.868655042681951</c:v>
                </c:pt>
                <c:pt idx="61">
                  <c:v>14.011194723384122</c:v>
                </c:pt>
              </c:numCache>
            </c:numRef>
          </c:val>
          <c:smooth val="0"/>
          <c:extLst>
            <c:ext xmlns:c16="http://schemas.microsoft.com/office/drawing/2014/chart" uri="{C3380CC4-5D6E-409C-BE32-E72D297353CC}">
              <c16:uniqueId val="{00000002-E613-4178-9BF8-896796C97289}"/>
            </c:ext>
          </c:extLst>
        </c:ser>
        <c:dLbls>
          <c:showLegendKey val="0"/>
          <c:showVal val="0"/>
          <c:showCatName val="0"/>
          <c:showSerName val="0"/>
          <c:showPercent val="0"/>
          <c:showBubbleSize val="0"/>
        </c:dLbls>
        <c:smooth val="0"/>
        <c:axId val="909232623"/>
        <c:axId val="909230959"/>
      </c:lineChart>
      <c:dateAx>
        <c:axId val="909232623"/>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NG"/>
          </a:p>
        </c:txPr>
        <c:crossAx val="909230959"/>
        <c:crosses val="autoZero"/>
        <c:auto val="1"/>
        <c:lblOffset val="100"/>
        <c:baseTimeUnit val="months"/>
      </c:dateAx>
      <c:valAx>
        <c:axId val="909230959"/>
        <c:scaling>
          <c:orientation val="minMax"/>
          <c:min val="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NG"/>
          </a:p>
        </c:txPr>
        <c:crossAx val="909232623"/>
        <c:crosses val="autoZero"/>
        <c:crossBetween val="midCat"/>
      </c:valAx>
      <c:spPr>
        <a:noFill/>
        <a:ln>
          <a:noFill/>
        </a:ln>
        <a:effectLst/>
      </c:spPr>
    </c:plotArea>
    <c:legend>
      <c:legendPos val="b"/>
      <c:legendEntry>
        <c:idx val="0"/>
        <c:txPr>
          <a:bodyPr rot="0" spcFirstLastPara="1" vertOverflow="ellipsis" vert="horz" wrap="square" anchor="ctr" anchorCtr="1"/>
          <a:lstStyle/>
          <a:p>
            <a:pPr>
              <a:defRPr sz="1200" b="1" i="0" u="none" strike="noStrike" kern="1200" baseline="0">
                <a:solidFill>
                  <a:schemeClr val="accent1"/>
                </a:solidFill>
                <a:latin typeface="+mn-lt"/>
                <a:ea typeface="+mn-ea"/>
                <a:cs typeface="+mn-cs"/>
              </a:defRPr>
            </a:pPr>
            <a:endParaRPr lang="en-NG"/>
          </a:p>
        </c:txPr>
      </c:legendEntry>
      <c:legendEntry>
        <c:idx val="1"/>
        <c:txPr>
          <a:bodyPr rot="0" spcFirstLastPara="1" vertOverflow="ellipsis" vert="horz" wrap="square" anchor="ctr" anchorCtr="1"/>
          <a:lstStyle/>
          <a:p>
            <a:pPr>
              <a:defRPr sz="1200" b="1" i="0" u="none" strike="noStrike" kern="1200" baseline="0">
                <a:solidFill>
                  <a:schemeClr val="accent2"/>
                </a:solidFill>
                <a:latin typeface="+mn-lt"/>
                <a:ea typeface="+mn-ea"/>
                <a:cs typeface="+mn-cs"/>
              </a:defRPr>
            </a:pPr>
            <a:endParaRPr lang="en-NG"/>
          </a:p>
        </c:txPr>
      </c:legendEntry>
      <c:legendEntry>
        <c:idx val="2"/>
        <c:txPr>
          <a:bodyPr rot="0" spcFirstLastPara="1" vertOverflow="ellipsis" vert="horz" wrap="square" anchor="ctr" anchorCtr="1"/>
          <a:lstStyle/>
          <a:p>
            <a:pPr>
              <a:defRPr sz="1200" b="1" i="0" u="none" strike="noStrike" kern="1200" baseline="0">
                <a:solidFill>
                  <a:schemeClr val="bg2">
                    <a:lumMod val="50000"/>
                  </a:schemeClr>
                </a:solidFill>
                <a:latin typeface="+mn-lt"/>
                <a:ea typeface="+mn-ea"/>
                <a:cs typeface="+mn-cs"/>
              </a:defRPr>
            </a:pPr>
            <a:endParaRPr lang="en-NG"/>
          </a:p>
        </c:txPr>
      </c:legendEntry>
      <c:overlay val="0"/>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200" b="1">
          <a:solidFill>
            <a:srgbClr val="002060"/>
          </a:solidFill>
        </a:defRPr>
      </a:pPr>
      <a:endParaRPr lang="en-N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Sheet2!$C$6</c:f>
              <c:strCache>
                <c:ptCount val="1"/>
                <c:pt idx="0">
                  <c:v>Inflation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NG"/>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Sheet2!$B$7:$B$23</c:f>
              <c:strCache>
                <c:ptCount val="17"/>
                <c:pt idx="0">
                  <c:v>Communication</c:v>
                </c:pt>
                <c:pt idx="1">
                  <c:v>Restaurant &amp;  Hotels</c:v>
                </c:pt>
                <c:pt idx="2">
                  <c:v>Recreation &amp; Culture.</c:v>
                </c:pt>
                <c:pt idx="3">
                  <c:v>Alcoholic Beverage. Tobacco and Kola</c:v>
                </c:pt>
                <c:pt idx="4">
                  <c:v>Miscellaneous Goods &amp; Services</c:v>
                </c:pt>
                <c:pt idx="5">
                  <c:v>Housing Water, Electricity. Gas and Other  Fuel</c:v>
                </c:pt>
                <c:pt idx="6">
                  <c:v>Health.</c:v>
                </c:pt>
                <c:pt idx="7">
                  <c:v>Furnishings &amp; Household Equipment Maintenance.</c:v>
                </c:pt>
                <c:pt idx="8">
                  <c:v>Education</c:v>
                </c:pt>
                <c:pt idx="9">
                  <c:v>All Items less Farm Produce. and Energy</c:v>
                </c:pt>
                <c:pt idx="10">
                  <c:v>All Items less Farm Produce. </c:v>
                </c:pt>
                <c:pt idx="11">
                  <c:v>Transport</c:v>
                </c:pt>
                <c:pt idx="12">
                  <c:v>Clothing and Footwear</c:v>
                </c:pt>
                <c:pt idx="13">
                  <c:v>All Items</c:v>
                </c:pt>
                <c:pt idx="14">
                  <c:v>Food &amp;  Non Alcoholic Bev.</c:v>
                </c:pt>
                <c:pt idx="15">
                  <c:v>Imported Food</c:v>
                </c:pt>
                <c:pt idx="16">
                  <c:v>Food</c:v>
                </c:pt>
              </c:strCache>
            </c:strRef>
          </c:cat>
          <c:val>
            <c:numRef>
              <c:f>Sheet2!$C$7:$C$23</c:f>
              <c:numCache>
                <c:formatCode>0</c:formatCode>
                <c:ptCount val="17"/>
                <c:pt idx="0">
                  <c:v>55.563897398945016</c:v>
                </c:pt>
                <c:pt idx="1">
                  <c:v>81.283436526226509</c:v>
                </c:pt>
                <c:pt idx="2">
                  <c:v>82.629801669138672</c:v>
                </c:pt>
                <c:pt idx="3">
                  <c:v>94.737863943839699</c:v>
                </c:pt>
                <c:pt idx="4">
                  <c:v>95.02787523315645</c:v>
                </c:pt>
                <c:pt idx="5">
                  <c:v>96.733021930376012</c:v>
                </c:pt>
                <c:pt idx="6">
                  <c:v>98.770553250416015</c:v>
                </c:pt>
                <c:pt idx="7">
                  <c:v>100.91563031174064</c:v>
                </c:pt>
                <c:pt idx="8">
                  <c:v>103.06994742673584</c:v>
                </c:pt>
                <c:pt idx="9">
                  <c:v>104.07405981281315</c:v>
                </c:pt>
                <c:pt idx="10">
                  <c:v>104.93731624164575</c:v>
                </c:pt>
                <c:pt idx="11">
                  <c:v>109.356220840524</c:v>
                </c:pt>
                <c:pt idx="12">
                  <c:v>114.97680455389208</c:v>
                </c:pt>
                <c:pt idx="13">
                  <c:v>133.55877109073074</c:v>
                </c:pt>
                <c:pt idx="14">
                  <c:v>161.63682945486249</c:v>
                </c:pt>
                <c:pt idx="15">
                  <c:v>162.32372567542581</c:v>
                </c:pt>
                <c:pt idx="16">
                  <c:v>162.75355199744439</c:v>
                </c:pt>
              </c:numCache>
            </c:numRef>
          </c:val>
          <c:extLst>
            <c:ext xmlns:c16="http://schemas.microsoft.com/office/drawing/2014/chart" uri="{C3380CC4-5D6E-409C-BE32-E72D297353CC}">
              <c16:uniqueId val="{00000000-308A-4C55-B3DD-8008A329CC14}"/>
            </c:ext>
          </c:extLst>
        </c:ser>
        <c:dLbls>
          <c:dLblPos val="outEnd"/>
          <c:showLegendKey val="0"/>
          <c:showVal val="1"/>
          <c:showCatName val="0"/>
          <c:showSerName val="0"/>
          <c:showPercent val="0"/>
          <c:showBubbleSize val="0"/>
        </c:dLbls>
        <c:gapWidth val="182"/>
        <c:axId val="925288463"/>
        <c:axId val="925288879"/>
      </c:barChart>
      <c:catAx>
        <c:axId val="9252884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NG"/>
          </a:p>
        </c:txPr>
        <c:crossAx val="925288879"/>
        <c:crosses val="autoZero"/>
        <c:auto val="1"/>
        <c:lblAlgn val="ctr"/>
        <c:lblOffset val="100"/>
        <c:noMultiLvlLbl val="0"/>
      </c:catAx>
      <c:valAx>
        <c:axId val="92528887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NG"/>
          </a:p>
        </c:txPr>
        <c:crossAx val="9252884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200" b="1">
          <a:solidFill>
            <a:srgbClr val="002060"/>
          </a:solidFill>
        </a:defRPr>
      </a:pPr>
      <a:endParaRPr lang="en-NG"/>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Sheet1!$O$1</c:f>
              <c:strCache>
                <c:ptCount val="1"/>
                <c:pt idx="0">
                  <c:v>Imported Food</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Sheet1!$N$2:$N$65</c:f>
              <c:numCache>
                <c:formatCode>m/d/yyyy</c:formatCode>
                <c:ptCount val="64"/>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numCache>
            </c:numRef>
          </c:cat>
          <c:val>
            <c:numRef>
              <c:f>Sheet1!$O$2:$O$65</c:f>
              <c:numCache>
                <c:formatCode>0.0</c:formatCode>
                <c:ptCount val="64"/>
                <c:pt idx="0">
                  <c:v>15.138190997775963</c:v>
                </c:pt>
                <c:pt idx="1">
                  <c:v>15.180046601025641</c:v>
                </c:pt>
                <c:pt idx="2">
                  <c:v>14.219570330389693</c:v>
                </c:pt>
                <c:pt idx="3">
                  <c:v>13.752958575117665</c:v>
                </c:pt>
                <c:pt idx="4">
                  <c:v>12.368891667895834</c:v>
                </c:pt>
                <c:pt idx="5">
                  <c:v>12.487167502285299</c:v>
                </c:pt>
                <c:pt idx="6">
                  <c:v>12.370710156815733</c:v>
                </c:pt>
                <c:pt idx="7">
                  <c:v>12.507325025915449</c:v>
                </c:pt>
                <c:pt idx="8">
                  <c:v>13.044695624463643</c:v>
                </c:pt>
                <c:pt idx="9">
                  <c:v>13.536548136915572</c:v>
                </c:pt>
                <c:pt idx="10">
                  <c:v>13.947176151905349</c:v>
                </c:pt>
                <c:pt idx="11">
                  <c:v>13.704829728598412</c:v>
                </c:pt>
                <c:pt idx="12">
                  <c:v>16.254039164134625</c:v>
                </c:pt>
                <c:pt idx="13">
                  <c:v>16.085362579154129</c:v>
                </c:pt>
                <c:pt idx="14">
                  <c:v>15.84662478738127</c:v>
                </c:pt>
                <c:pt idx="15">
                  <c:v>16.167972411728528</c:v>
                </c:pt>
                <c:pt idx="16">
                  <c:v>16.056299157445444</c:v>
                </c:pt>
                <c:pt idx="17">
                  <c:v>15.680181324349347</c:v>
                </c:pt>
                <c:pt idx="18">
                  <c:v>15.219766036944616</c:v>
                </c:pt>
                <c:pt idx="19">
                  <c:v>15.73781411683996</c:v>
                </c:pt>
                <c:pt idx="20">
                  <c:v>15.662196467980156</c:v>
                </c:pt>
                <c:pt idx="21">
                  <c:v>15.574729766351329</c:v>
                </c:pt>
                <c:pt idx="22">
                  <c:v>15.546070730866166</c:v>
                </c:pt>
                <c:pt idx="23">
                  <c:v>15.659330705946156</c:v>
                </c:pt>
                <c:pt idx="24">
                  <c:v>15.656893577559478</c:v>
                </c:pt>
                <c:pt idx="25">
                  <c:v>15.606403266275326</c:v>
                </c:pt>
                <c:pt idx="26">
                  <c:v>15.594337793290663</c:v>
                </c:pt>
                <c:pt idx="27">
                  <c:v>15.683342917385456</c:v>
                </c:pt>
                <c:pt idx="28">
                  <c:v>15.71496158166498</c:v>
                </c:pt>
                <c:pt idx="29">
                  <c:v>15.748709122203111</c:v>
                </c:pt>
                <c:pt idx="30">
                  <c:v>16.389848771968943</c:v>
                </c:pt>
                <c:pt idx="31">
                  <c:v>15.819029292106309</c:v>
                </c:pt>
                <c:pt idx="32">
                  <c:v>15.884411414553206</c:v>
                </c:pt>
                <c:pt idx="33">
                  <c:v>15.942336891153136</c:v>
                </c:pt>
                <c:pt idx="34">
                  <c:v>15.986478397126652</c:v>
                </c:pt>
                <c:pt idx="35">
                  <c:v>16.037571751608983</c:v>
                </c:pt>
                <c:pt idx="36">
                  <c:v>16.100646225766525</c:v>
                </c:pt>
                <c:pt idx="37">
                  <c:v>16.143710948111913</c:v>
                </c:pt>
                <c:pt idx="38">
                  <c:v>16.201435952492794</c:v>
                </c:pt>
                <c:pt idx="39">
                  <c:v>16.238069989395544</c:v>
                </c:pt>
                <c:pt idx="40">
                  <c:v>16.260269040683404</c:v>
                </c:pt>
                <c:pt idx="41">
                  <c:v>16.308388556651039</c:v>
                </c:pt>
                <c:pt idx="42">
                  <c:v>16.354871663899889</c:v>
                </c:pt>
                <c:pt idx="43">
                  <c:v>16.423886997099245</c:v>
                </c:pt>
                <c:pt idx="44">
                  <c:v>16.443558931573374</c:v>
                </c:pt>
                <c:pt idx="45">
                  <c:v>16.498616661543196</c:v>
                </c:pt>
                <c:pt idx="46">
                  <c:v>16.58216703603631</c:v>
                </c:pt>
                <c:pt idx="47">
                  <c:v>16.65117673512216</c:v>
                </c:pt>
                <c:pt idx="48">
                  <c:v>16.718972051160598</c:v>
                </c:pt>
                <c:pt idx="49">
                  <c:v>16.785568095433025</c:v>
                </c:pt>
                <c:pt idx="50">
                  <c:v>16.861556229247864</c:v>
                </c:pt>
                <c:pt idx="51">
                  <c:v>16.908997605200138</c:v>
                </c:pt>
                <c:pt idx="52">
                  <c:v>16.973058190929315</c:v>
                </c:pt>
                <c:pt idx="53">
                  <c:v>17.026125625347412</c:v>
                </c:pt>
                <c:pt idx="54">
                  <c:v>17.068620188218503</c:v>
                </c:pt>
                <c:pt idx="55">
                  <c:v>17.123899796885585</c:v>
                </c:pt>
                <c:pt idx="56">
                  <c:v>17.193348304994117</c:v>
                </c:pt>
                <c:pt idx="57">
                  <c:v>17.241470301079236</c:v>
                </c:pt>
                <c:pt idx="58">
                  <c:v>17.278195880315621</c:v>
                </c:pt>
                <c:pt idx="59">
                  <c:v>17.335320876917951</c:v>
                </c:pt>
                <c:pt idx="60">
                  <c:v>17.401432580478449</c:v>
                </c:pt>
                <c:pt idx="61">
                  <c:v>17.483617084694565</c:v>
                </c:pt>
                <c:pt idx="62">
                  <c:v>17.560011816043946</c:v>
                </c:pt>
                <c:pt idx="63">
                  <c:v>17.655340831070308</c:v>
                </c:pt>
              </c:numCache>
            </c:numRef>
          </c:val>
          <c:smooth val="0"/>
          <c:extLst>
            <c:ext xmlns:c16="http://schemas.microsoft.com/office/drawing/2014/chart" uri="{C3380CC4-5D6E-409C-BE32-E72D297353CC}">
              <c16:uniqueId val="{00000000-27E2-4198-9EB3-22DB7B69EAFF}"/>
            </c:ext>
          </c:extLst>
        </c:ser>
        <c:ser>
          <c:idx val="2"/>
          <c:order val="2"/>
          <c:tx>
            <c:strRef>
              <c:f>Sheet1!$Q$1</c:f>
              <c:strCache>
                <c:ptCount val="1"/>
                <c:pt idx="0">
                  <c:v>Headline Inflation</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cat>
            <c:numRef>
              <c:f>Sheet1!$N$2:$N$65</c:f>
              <c:numCache>
                <c:formatCode>m/d/yyyy</c:formatCode>
                <c:ptCount val="64"/>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numCache>
            </c:numRef>
          </c:cat>
          <c:val>
            <c:numRef>
              <c:f>Sheet1!$Q$2:$Q$65</c:f>
              <c:numCache>
                <c:formatCode>0.00</c:formatCode>
                <c:ptCount val="64"/>
                <c:pt idx="0">
                  <c:v>18.71884076901749</c:v>
                </c:pt>
                <c:pt idx="1">
                  <c:v>17.780402228515086</c:v>
                </c:pt>
                <c:pt idx="2">
                  <c:v>17.255544434665239</c:v>
                </c:pt>
                <c:pt idx="3">
                  <c:v>17.244418823425292</c:v>
                </c:pt>
                <c:pt idx="4">
                  <c:v>16.251383902676125</c:v>
                </c:pt>
                <c:pt idx="5">
                  <c:v>16.098397575320561</c:v>
                </c:pt>
                <c:pt idx="6">
                  <c:v>16.052909607252047</c:v>
                </c:pt>
                <c:pt idx="7">
                  <c:v>16.011501601310641</c:v>
                </c:pt>
                <c:pt idx="8">
                  <c:v>15.979000297857311</c:v>
                </c:pt>
                <c:pt idx="9">
                  <c:v>15.905236164466714</c:v>
                </c:pt>
                <c:pt idx="10">
                  <c:v>15.901387604002622</c:v>
                </c:pt>
                <c:pt idx="11">
                  <c:v>15.371612592980881</c:v>
                </c:pt>
                <c:pt idx="12">
                  <c:v>15.126742362997675</c:v>
                </c:pt>
                <c:pt idx="13">
                  <c:v>14.329613357081357</c:v>
                </c:pt>
                <c:pt idx="14">
                  <c:v>13.337176276584188</c:v>
                </c:pt>
                <c:pt idx="15">
                  <c:v>12.482339429128103</c:v>
                </c:pt>
                <c:pt idx="16">
                  <c:v>11.607837708744455</c:v>
                </c:pt>
                <c:pt idx="17">
                  <c:v>11.230806763418258</c:v>
                </c:pt>
                <c:pt idx="18">
                  <c:v>11.141831477802413</c:v>
                </c:pt>
                <c:pt idx="19">
                  <c:v>11.227435671022761</c:v>
                </c:pt>
                <c:pt idx="20">
                  <c:v>11.284220822458792</c:v>
                </c:pt>
                <c:pt idx="21">
                  <c:v>11.259306700019977</c:v>
                </c:pt>
                <c:pt idx="22">
                  <c:v>11.280687433579189</c:v>
                </c:pt>
                <c:pt idx="23">
                  <c:v>11.441793242378282</c:v>
                </c:pt>
                <c:pt idx="24">
                  <c:v>11.374083327886851</c:v>
                </c:pt>
                <c:pt idx="25">
                  <c:v>11.305852907969552</c:v>
                </c:pt>
                <c:pt idx="26">
                  <c:v>11.251149569729819</c:v>
                </c:pt>
                <c:pt idx="27">
                  <c:v>11.3720680389074</c:v>
                </c:pt>
                <c:pt idx="28">
                  <c:v>11.396404772842999</c:v>
                </c:pt>
                <c:pt idx="29">
                  <c:v>11.217315895871891</c:v>
                </c:pt>
                <c:pt idx="30">
                  <c:v>11.084457023953703</c:v>
                </c:pt>
                <c:pt idx="31">
                  <c:v>11.015909411514784</c:v>
                </c:pt>
                <c:pt idx="32">
                  <c:v>11.24375477733328</c:v>
                </c:pt>
                <c:pt idx="33">
                  <c:v>11.606981403706513</c:v>
                </c:pt>
                <c:pt idx="34">
                  <c:v>11.853517762739813</c:v>
                </c:pt>
                <c:pt idx="35">
                  <c:v>11.981569286402618</c:v>
                </c:pt>
                <c:pt idx="36">
                  <c:v>12.132305771432115</c:v>
                </c:pt>
                <c:pt idx="37">
                  <c:v>12.19853348404591</c:v>
                </c:pt>
                <c:pt idx="38">
                  <c:v>12.257324804486643</c:v>
                </c:pt>
                <c:pt idx="39">
                  <c:v>12.341464926171938</c:v>
                </c:pt>
                <c:pt idx="40">
                  <c:v>12.404248786049223</c:v>
                </c:pt>
                <c:pt idx="41">
                  <c:v>12.558719690353897</c:v>
                </c:pt>
                <c:pt idx="42">
                  <c:v>12.820717513036641</c:v>
                </c:pt>
                <c:pt idx="43">
                  <c:v>13.219513524561435</c:v>
                </c:pt>
                <c:pt idx="44">
                  <c:v>13.70662921174079</c:v>
                </c:pt>
                <c:pt idx="45">
                  <c:v>14.232742743160088</c:v>
                </c:pt>
                <c:pt idx="46">
                  <c:v>14.887260666279346</c:v>
                </c:pt>
                <c:pt idx="47">
                  <c:v>15.753386647855876</c:v>
                </c:pt>
                <c:pt idx="48">
                  <c:v>16.466347283844001</c:v>
                </c:pt>
                <c:pt idx="49">
                  <c:v>17.334896313630409</c:v>
                </c:pt>
                <c:pt idx="50">
                  <c:v>18.171367740526605</c:v>
                </c:pt>
                <c:pt idx="51">
                  <c:v>18.116735352723936</c:v>
                </c:pt>
                <c:pt idx="52">
                  <c:v>17.933081938205618</c:v>
                </c:pt>
                <c:pt idx="53">
                  <c:v>17.750757261900702</c:v>
                </c:pt>
                <c:pt idx="54">
                  <c:v>17.377100345666975</c:v>
                </c:pt>
                <c:pt idx="55">
                  <c:v>17.009126570971006</c:v>
                </c:pt>
                <c:pt idx="56">
                  <c:v>16.629867193111252</c:v>
                </c:pt>
                <c:pt idx="57">
                  <c:v>15.993579823096965</c:v>
                </c:pt>
                <c:pt idx="58">
                  <c:v>15.395701999751154</c:v>
                </c:pt>
                <c:pt idx="59">
                  <c:v>15.625488850575337</c:v>
                </c:pt>
                <c:pt idx="60">
                  <c:v>15.600544539448819</c:v>
                </c:pt>
                <c:pt idx="61">
                  <c:v>15.702445752010718</c:v>
                </c:pt>
                <c:pt idx="62">
                  <c:v>15.915153179219942</c:v>
                </c:pt>
                <c:pt idx="63">
                  <c:v>16.818812338203998</c:v>
                </c:pt>
              </c:numCache>
            </c:numRef>
          </c:val>
          <c:smooth val="0"/>
          <c:extLst>
            <c:ext xmlns:c16="http://schemas.microsoft.com/office/drawing/2014/chart" uri="{C3380CC4-5D6E-409C-BE32-E72D297353CC}">
              <c16:uniqueId val="{00000001-27E2-4198-9EB3-22DB7B69EAFF}"/>
            </c:ext>
          </c:extLst>
        </c:ser>
        <c:dLbls>
          <c:showLegendKey val="0"/>
          <c:showVal val="0"/>
          <c:showCatName val="0"/>
          <c:showSerName val="0"/>
          <c:showPercent val="0"/>
          <c:showBubbleSize val="0"/>
        </c:dLbls>
        <c:marker val="1"/>
        <c:smooth val="0"/>
        <c:axId val="612431904"/>
        <c:axId val="612432888"/>
      </c:lineChart>
      <c:lineChart>
        <c:grouping val="standard"/>
        <c:varyColors val="0"/>
        <c:ser>
          <c:idx val="1"/>
          <c:order val="1"/>
          <c:tx>
            <c:strRef>
              <c:f>Sheet1!$P$1</c:f>
              <c:strCache>
                <c:ptCount val="1"/>
                <c:pt idx="0">
                  <c:v> Exchange Rate </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cat>
            <c:numRef>
              <c:f>Sheet1!$N$2:$N$65</c:f>
              <c:numCache>
                <c:formatCode>m/d/yyyy</c:formatCode>
                <c:ptCount val="64"/>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numCache>
            </c:numRef>
          </c:cat>
          <c:val>
            <c:numRef>
              <c:f>Sheet1!$P$2:$P$65</c:f>
              <c:numCache>
                <c:formatCode>_(* #,##0.00_);_(* \(#,##0.00\);_(* "-"??_);_(@_)</c:formatCode>
                <c:ptCount val="64"/>
                <c:pt idx="0">
                  <c:v>304.70238095238096</c:v>
                </c:pt>
                <c:pt idx="1">
                  <c:v>304.8125</c:v>
                </c:pt>
                <c:pt idx="2">
                  <c:v>305.9021739130435</c:v>
                </c:pt>
                <c:pt idx="3">
                  <c:v>305.55277777777775</c:v>
                </c:pt>
                <c:pt idx="4">
                  <c:v>305.03809523809514</c:v>
                </c:pt>
                <c:pt idx="5">
                  <c:v>305.21250000000003</c:v>
                </c:pt>
                <c:pt idx="6">
                  <c:v>305.36190476190473</c:v>
                </c:pt>
                <c:pt idx="7">
                  <c:v>305.16739130434792</c:v>
                </c:pt>
                <c:pt idx="8">
                  <c:v>305.3868421052631</c:v>
                </c:pt>
                <c:pt idx="9">
                  <c:v>305.12380952380954</c:v>
                </c:pt>
                <c:pt idx="10">
                  <c:v>305.40454545454537</c:v>
                </c:pt>
                <c:pt idx="11">
                  <c:v>305.81388888888887</c:v>
                </c:pt>
                <c:pt idx="12">
                  <c:v>305.2772727272727</c:v>
                </c:pt>
                <c:pt idx="13">
                  <c:v>305.3950000000001</c:v>
                </c:pt>
                <c:pt idx="14">
                  <c:v>305.24047619047622</c:v>
                </c:pt>
                <c:pt idx="15">
                  <c:v>305.11</c:v>
                </c:pt>
                <c:pt idx="16">
                  <c:v>305.32619047619045</c:v>
                </c:pt>
                <c:pt idx="17">
                  <c:v>305.37105263157889</c:v>
                </c:pt>
                <c:pt idx="18">
                  <c:v>305.30681818181813</c:v>
                </c:pt>
                <c:pt idx="19">
                  <c:v>305.55714285714282</c:v>
                </c:pt>
                <c:pt idx="20">
                  <c:v>305.99545454545444</c:v>
                </c:pt>
                <c:pt idx="21">
                  <c:v>306.21190476190469</c:v>
                </c:pt>
                <c:pt idx="22">
                  <c:v>306.42105263157902</c:v>
                </c:pt>
                <c:pt idx="23">
                  <c:v>306.34545454545446</c:v>
                </c:pt>
                <c:pt idx="24">
                  <c:v>306.27</c:v>
                </c:pt>
                <c:pt idx="25">
                  <c:v>306.42380952380944</c:v>
                </c:pt>
                <c:pt idx="26">
                  <c:v>306.46315789473681</c:v>
                </c:pt>
                <c:pt idx="27">
                  <c:v>306.44999999999993</c:v>
                </c:pt>
                <c:pt idx="28">
                  <c:v>306.4470588235294</c:v>
                </c:pt>
                <c:pt idx="29">
                  <c:v>306.43695652173903</c:v>
                </c:pt>
                <c:pt idx="30">
                  <c:v>306.43249999999995</c:v>
                </c:pt>
                <c:pt idx="31">
                  <c:v>306.4174999999999</c:v>
                </c:pt>
                <c:pt idx="32">
                  <c:v>306.46190476190475</c:v>
                </c:pt>
                <c:pt idx="33">
                  <c:v>306.44749999999988</c:v>
                </c:pt>
                <c:pt idx="34">
                  <c:v>306.45</c:v>
                </c:pt>
                <c:pt idx="35">
                  <c:v>306.45952380952377</c:v>
                </c:pt>
                <c:pt idx="36">
                  <c:v>306.45499999999993</c:v>
                </c:pt>
                <c:pt idx="37">
                  <c:v>327.06190476190471</c:v>
                </c:pt>
                <c:pt idx="38">
                  <c:v>360.5</c:v>
                </c:pt>
                <c:pt idx="39">
                  <c:v>360.5</c:v>
                </c:pt>
                <c:pt idx="40">
                  <c:v>360.5</c:v>
                </c:pt>
                <c:pt idx="41">
                  <c:v>360.5</c:v>
                </c:pt>
                <c:pt idx="42">
                  <c:v>376.78571428571428</c:v>
                </c:pt>
                <c:pt idx="43">
                  <c:v>379.5</c:v>
                </c:pt>
                <c:pt idx="44">
                  <c:v>379.55263157894734</c:v>
                </c:pt>
                <c:pt idx="45">
                  <c:v>379.5</c:v>
                </c:pt>
                <c:pt idx="46">
                  <c:v>379.5</c:v>
                </c:pt>
                <c:pt idx="47">
                  <c:v>379.5</c:v>
                </c:pt>
                <c:pt idx="48">
                  <c:v>379.5</c:v>
                </c:pt>
                <c:pt idx="49">
                  <c:v>379.5</c:v>
                </c:pt>
                <c:pt idx="50">
                  <c:v>379.5</c:v>
                </c:pt>
                <c:pt idx="51">
                  <c:v>397.14583333333331</c:v>
                </c:pt>
                <c:pt idx="52">
                  <c:v>409.66476190476186</c:v>
                </c:pt>
                <c:pt idx="53">
                  <c:v>409.63263157894727</c:v>
                </c:pt>
                <c:pt idx="54">
                  <c:v>409.65318181818179</c:v>
                </c:pt>
                <c:pt idx="55">
                  <c:v>410.01681818181822</c:v>
                </c:pt>
                <c:pt idx="56">
                  <c:v>410.41263157894736</c:v>
                </c:pt>
                <c:pt idx="57">
                  <c:v>410.8054545454545</c:v>
                </c:pt>
                <c:pt idx="58">
                  <c:v>411.13285714285718</c:v>
                </c:pt>
                <c:pt idx="59">
                  <c:v>414.53499999999997</c:v>
                </c:pt>
                <c:pt idx="60">
                  <c:v>416.149</c:v>
                </c:pt>
                <c:pt idx="61">
                  <c:v>415.82739130434783</c:v>
                </c:pt>
                <c:pt idx="62">
                  <c:v>415.38777777777773</c:v>
                </c:pt>
                <c:pt idx="63">
                  <c:v>415.06285714285707</c:v>
                </c:pt>
              </c:numCache>
            </c:numRef>
          </c:val>
          <c:smooth val="0"/>
          <c:extLst>
            <c:ext xmlns:c16="http://schemas.microsoft.com/office/drawing/2014/chart" uri="{C3380CC4-5D6E-409C-BE32-E72D297353CC}">
              <c16:uniqueId val="{00000002-27E2-4198-9EB3-22DB7B69EAFF}"/>
            </c:ext>
          </c:extLst>
        </c:ser>
        <c:dLbls>
          <c:showLegendKey val="0"/>
          <c:showVal val="0"/>
          <c:showCatName val="0"/>
          <c:showSerName val="0"/>
          <c:showPercent val="0"/>
          <c:showBubbleSize val="0"/>
        </c:dLbls>
        <c:marker val="1"/>
        <c:smooth val="0"/>
        <c:axId val="513997136"/>
        <c:axId val="513999760"/>
      </c:lineChart>
      <c:dateAx>
        <c:axId val="612431904"/>
        <c:scaling>
          <c:orientation val="minMax"/>
        </c:scaling>
        <c:delete val="0"/>
        <c:axPos val="b"/>
        <c:numFmt formatCode="m/d/yyyy"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rgbClr val="002060"/>
                </a:solidFill>
                <a:latin typeface="+mn-lt"/>
                <a:ea typeface="+mn-ea"/>
                <a:cs typeface="+mn-cs"/>
              </a:defRPr>
            </a:pPr>
            <a:endParaRPr lang="en-NG"/>
          </a:p>
        </c:txPr>
        <c:crossAx val="612432888"/>
        <c:crosses val="autoZero"/>
        <c:auto val="1"/>
        <c:lblOffset val="100"/>
        <c:baseTimeUnit val="months"/>
      </c:dateAx>
      <c:valAx>
        <c:axId val="612432888"/>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rgbClr val="002060"/>
                </a:solidFill>
                <a:latin typeface="+mn-lt"/>
                <a:ea typeface="+mn-ea"/>
                <a:cs typeface="+mn-cs"/>
              </a:defRPr>
            </a:pPr>
            <a:endParaRPr lang="en-NG"/>
          </a:p>
        </c:txPr>
        <c:crossAx val="612431904"/>
        <c:crosses val="autoZero"/>
        <c:crossBetween val="between"/>
      </c:valAx>
      <c:valAx>
        <c:axId val="513999760"/>
        <c:scaling>
          <c:orientation val="minMax"/>
        </c:scaling>
        <c:delete val="0"/>
        <c:axPos val="r"/>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rgbClr val="002060"/>
                </a:solidFill>
                <a:latin typeface="+mn-lt"/>
                <a:ea typeface="+mn-ea"/>
                <a:cs typeface="+mn-cs"/>
              </a:defRPr>
            </a:pPr>
            <a:endParaRPr lang="en-NG"/>
          </a:p>
        </c:txPr>
        <c:crossAx val="513997136"/>
        <c:crosses val="max"/>
        <c:crossBetween val="between"/>
      </c:valAx>
      <c:dateAx>
        <c:axId val="513997136"/>
        <c:scaling>
          <c:orientation val="minMax"/>
        </c:scaling>
        <c:delete val="1"/>
        <c:axPos val="b"/>
        <c:numFmt formatCode="m/d/yyyy" sourceLinked="1"/>
        <c:majorTickMark val="out"/>
        <c:minorTickMark val="none"/>
        <c:tickLblPos val="nextTo"/>
        <c:crossAx val="513999760"/>
        <c:crosses val="autoZero"/>
        <c:auto val="1"/>
        <c:lblOffset val="100"/>
        <c:baseTimeUnit val="months"/>
      </c:dateAx>
      <c:spPr>
        <a:noFill/>
        <a:ln>
          <a:noFill/>
        </a:ln>
        <a:effectLst/>
      </c:spPr>
    </c:plotArea>
    <c:legend>
      <c:legendPos val="b"/>
      <c:legendEntry>
        <c:idx val="2"/>
        <c:txPr>
          <a:bodyPr rot="0" spcFirstLastPara="1" vertOverflow="ellipsis" vert="horz" wrap="square" anchor="ctr" anchorCtr="1"/>
          <a:lstStyle/>
          <a:p>
            <a:pPr>
              <a:defRPr sz="1000" b="1" i="0" u="none" strike="noStrike" kern="1200" baseline="0">
                <a:solidFill>
                  <a:schemeClr val="accent2"/>
                </a:solidFill>
                <a:latin typeface="+mn-lt"/>
                <a:ea typeface="+mn-ea"/>
                <a:cs typeface="+mn-cs"/>
              </a:defRPr>
            </a:pPr>
            <a:endParaRPr lang="en-NG"/>
          </a:p>
        </c:txPr>
      </c:legendEntry>
      <c:overlay val="0"/>
      <c:spPr>
        <a:noFill/>
        <a:ln>
          <a:noFill/>
        </a:ln>
        <a:effectLst/>
      </c:spPr>
      <c:txPr>
        <a:bodyPr rot="0" spcFirstLastPara="1" vertOverflow="ellipsis" vert="horz" wrap="square" anchor="ctr" anchorCtr="1"/>
        <a:lstStyle/>
        <a:p>
          <a:pPr>
            <a:defRPr sz="1000" b="1" i="0" u="none" strike="noStrike" kern="1200" baseline="0">
              <a:solidFill>
                <a:srgbClr val="002060"/>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solidFill>
            <a:srgbClr val="002060"/>
          </a:solidFill>
        </a:defRPr>
      </a:pPr>
      <a:endParaRPr lang="en-NG"/>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Sheet2!$Q$1</c:f>
              <c:strCache>
                <c:ptCount val="1"/>
                <c:pt idx="0">
                  <c:v>Headline Inflation</c:v>
                </c:pt>
              </c:strCache>
            </c:strRef>
          </c:tx>
          <c:spPr>
            <a:ln w="28575" cap="rnd">
              <a:solidFill>
                <a:schemeClr val="accent1"/>
              </a:solidFill>
              <a:round/>
            </a:ln>
            <a:effectLst/>
          </c:spPr>
          <c:marker>
            <c:symbol val="none"/>
          </c:marker>
          <c:cat>
            <c:numRef>
              <c:f>Sheet2!$P$2:$P$65</c:f>
              <c:numCache>
                <c:formatCode>m/d/yyyy</c:formatCode>
                <c:ptCount val="64"/>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numCache>
            </c:numRef>
          </c:cat>
          <c:val>
            <c:numRef>
              <c:f>Sheet2!$Q$2:$Q$65</c:f>
              <c:numCache>
                <c:formatCode>0.00</c:formatCode>
                <c:ptCount val="64"/>
                <c:pt idx="0">
                  <c:v>18.71884076901749</c:v>
                </c:pt>
                <c:pt idx="1">
                  <c:v>17.780402228515086</c:v>
                </c:pt>
                <c:pt idx="2">
                  <c:v>17.255544434665239</c:v>
                </c:pt>
                <c:pt idx="3">
                  <c:v>17.244418823425292</c:v>
                </c:pt>
                <c:pt idx="4">
                  <c:v>16.251383902676125</c:v>
                </c:pt>
                <c:pt idx="5">
                  <c:v>16.098397575320561</c:v>
                </c:pt>
                <c:pt idx="6">
                  <c:v>16.052909607252047</c:v>
                </c:pt>
                <c:pt idx="7">
                  <c:v>16.011501601310641</c:v>
                </c:pt>
                <c:pt idx="8">
                  <c:v>15.979000297857311</c:v>
                </c:pt>
                <c:pt idx="9">
                  <c:v>15.905236164466714</c:v>
                </c:pt>
                <c:pt idx="10">
                  <c:v>15.901387604002622</c:v>
                </c:pt>
                <c:pt idx="11">
                  <c:v>15.371612592980881</c:v>
                </c:pt>
                <c:pt idx="12">
                  <c:v>15.126742362997675</c:v>
                </c:pt>
                <c:pt idx="13">
                  <c:v>14.329613357081357</c:v>
                </c:pt>
                <c:pt idx="14">
                  <c:v>13.337176276584188</c:v>
                </c:pt>
                <c:pt idx="15">
                  <c:v>12.482339429128103</c:v>
                </c:pt>
                <c:pt idx="16">
                  <c:v>11.607837708744455</c:v>
                </c:pt>
                <c:pt idx="17">
                  <c:v>11.230806763418258</c:v>
                </c:pt>
                <c:pt idx="18">
                  <c:v>11.141831477802413</c:v>
                </c:pt>
                <c:pt idx="19">
                  <c:v>11.227435671022761</c:v>
                </c:pt>
                <c:pt idx="20">
                  <c:v>11.284220822458792</c:v>
                </c:pt>
                <c:pt idx="21">
                  <c:v>11.259306700019977</c:v>
                </c:pt>
                <c:pt idx="22">
                  <c:v>11.280687433579189</c:v>
                </c:pt>
                <c:pt idx="23">
                  <c:v>11.441793242378282</c:v>
                </c:pt>
                <c:pt idx="24">
                  <c:v>11.374083327886851</c:v>
                </c:pt>
                <c:pt idx="25">
                  <c:v>11.305852907969552</c:v>
                </c:pt>
                <c:pt idx="26">
                  <c:v>11.251149569729819</c:v>
                </c:pt>
                <c:pt idx="27">
                  <c:v>11.3720680389074</c:v>
                </c:pt>
                <c:pt idx="28">
                  <c:v>11.396404772842999</c:v>
                </c:pt>
                <c:pt idx="29">
                  <c:v>11.217315895871891</c:v>
                </c:pt>
                <c:pt idx="30">
                  <c:v>11.084457023953703</c:v>
                </c:pt>
                <c:pt idx="31">
                  <c:v>11.015909411514784</c:v>
                </c:pt>
                <c:pt idx="32">
                  <c:v>11.24375477733328</c:v>
                </c:pt>
                <c:pt idx="33">
                  <c:v>11.606981403706513</c:v>
                </c:pt>
                <c:pt idx="34">
                  <c:v>11.853517762739813</c:v>
                </c:pt>
                <c:pt idx="35">
                  <c:v>11.981569286402618</c:v>
                </c:pt>
                <c:pt idx="36">
                  <c:v>12.132305771432115</c:v>
                </c:pt>
                <c:pt idx="37">
                  <c:v>12.19853348404591</c:v>
                </c:pt>
                <c:pt idx="38">
                  <c:v>12.257324804486643</c:v>
                </c:pt>
                <c:pt idx="39">
                  <c:v>12.341464926171938</c:v>
                </c:pt>
                <c:pt idx="40">
                  <c:v>12.404248786049223</c:v>
                </c:pt>
                <c:pt idx="41">
                  <c:v>12.558719690353897</c:v>
                </c:pt>
                <c:pt idx="42">
                  <c:v>12.820717513036641</c:v>
                </c:pt>
                <c:pt idx="43">
                  <c:v>13.219513524561435</c:v>
                </c:pt>
                <c:pt idx="44">
                  <c:v>13.70662921174079</c:v>
                </c:pt>
                <c:pt idx="45">
                  <c:v>14.232742743160088</c:v>
                </c:pt>
                <c:pt idx="46">
                  <c:v>14.887260666279346</c:v>
                </c:pt>
                <c:pt idx="47">
                  <c:v>15.753386647855876</c:v>
                </c:pt>
                <c:pt idx="48">
                  <c:v>16.466347283844001</c:v>
                </c:pt>
                <c:pt idx="49">
                  <c:v>17.334896313630409</c:v>
                </c:pt>
                <c:pt idx="50">
                  <c:v>18.171367740526605</c:v>
                </c:pt>
                <c:pt idx="51">
                  <c:v>18.116735352723936</c:v>
                </c:pt>
                <c:pt idx="52">
                  <c:v>17.933081938205618</c:v>
                </c:pt>
                <c:pt idx="53">
                  <c:v>17.750757261900702</c:v>
                </c:pt>
                <c:pt idx="54">
                  <c:v>17.377100345666975</c:v>
                </c:pt>
                <c:pt idx="55">
                  <c:v>17.009126570971006</c:v>
                </c:pt>
                <c:pt idx="56">
                  <c:v>16.629867193111252</c:v>
                </c:pt>
                <c:pt idx="57">
                  <c:v>15.993579823096965</c:v>
                </c:pt>
                <c:pt idx="58">
                  <c:v>15.395701999751154</c:v>
                </c:pt>
                <c:pt idx="59">
                  <c:v>15.625488850575337</c:v>
                </c:pt>
                <c:pt idx="60">
                  <c:v>15.600544539448819</c:v>
                </c:pt>
                <c:pt idx="61">
                  <c:v>15.702445752010718</c:v>
                </c:pt>
                <c:pt idx="62">
                  <c:v>15.915153179219942</c:v>
                </c:pt>
                <c:pt idx="63">
                  <c:v>16.818812338203998</c:v>
                </c:pt>
              </c:numCache>
            </c:numRef>
          </c:val>
          <c:smooth val="0"/>
          <c:extLst>
            <c:ext xmlns:c16="http://schemas.microsoft.com/office/drawing/2014/chart" uri="{C3380CC4-5D6E-409C-BE32-E72D297353CC}">
              <c16:uniqueId val="{00000000-F459-46F7-93CE-CE610A7BC473}"/>
            </c:ext>
          </c:extLst>
        </c:ser>
        <c:ser>
          <c:idx val="1"/>
          <c:order val="1"/>
          <c:tx>
            <c:strRef>
              <c:f>Sheet2!$R$1</c:f>
              <c:strCache>
                <c:ptCount val="1"/>
                <c:pt idx="0">
                  <c:v>  Electricity and Gas Cost </c:v>
                </c:pt>
              </c:strCache>
            </c:strRef>
          </c:tx>
          <c:spPr>
            <a:ln w="28575" cap="rnd">
              <a:solidFill>
                <a:schemeClr val="accent2"/>
              </a:solidFill>
              <a:round/>
            </a:ln>
            <a:effectLst/>
          </c:spPr>
          <c:marker>
            <c:symbol val="none"/>
          </c:marker>
          <c:cat>
            <c:numRef>
              <c:f>Sheet2!$P$2:$P$65</c:f>
              <c:numCache>
                <c:formatCode>m/d/yyyy</c:formatCode>
                <c:ptCount val="64"/>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numCache>
            </c:numRef>
          </c:cat>
          <c:val>
            <c:numRef>
              <c:f>Sheet2!$R$2:$R$65</c:f>
              <c:numCache>
                <c:formatCode>_(* #,##0.00_);_(* \(#,##0.00\);_(* "-"??_);_(@_)</c:formatCode>
                <c:ptCount val="64"/>
                <c:pt idx="0">
                  <c:v>27.193545230641934</c:v>
                </c:pt>
                <c:pt idx="1">
                  <c:v>20.438198085580417</c:v>
                </c:pt>
                <c:pt idx="2">
                  <c:v>18.851765258513165</c:v>
                </c:pt>
                <c:pt idx="3">
                  <c:v>16.047783056070593</c:v>
                </c:pt>
                <c:pt idx="4">
                  <c:v>12.910579570669887</c:v>
                </c:pt>
                <c:pt idx="5">
                  <c:v>10.927839242568842</c:v>
                </c:pt>
                <c:pt idx="6">
                  <c:v>9.558957775237598</c:v>
                </c:pt>
                <c:pt idx="7">
                  <c:v>9.1539799700944329</c:v>
                </c:pt>
                <c:pt idx="8">
                  <c:v>8.7971589544614552</c:v>
                </c:pt>
                <c:pt idx="9">
                  <c:v>8.4978163036656778</c:v>
                </c:pt>
                <c:pt idx="10">
                  <c:v>8.4202191104127166</c:v>
                </c:pt>
                <c:pt idx="11">
                  <c:v>8.290953141351368</c:v>
                </c:pt>
                <c:pt idx="12">
                  <c:v>8.3161765380593771</c:v>
                </c:pt>
                <c:pt idx="13">
                  <c:v>7.8848278992799186</c:v>
                </c:pt>
                <c:pt idx="14">
                  <c:v>7.4725786125496487</c:v>
                </c:pt>
                <c:pt idx="15">
                  <c:v>7.2101823358916306</c:v>
                </c:pt>
                <c:pt idx="16">
                  <c:v>7.0377724334707255</c:v>
                </c:pt>
                <c:pt idx="17">
                  <c:v>7.0472151302521766</c:v>
                </c:pt>
                <c:pt idx="18">
                  <c:v>7.2703598402099248</c:v>
                </c:pt>
                <c:pt idx="19">
                  <c:v>7.253255617022436</c:v>
                </c:pt>
                <c:pt idx="20">
                  <c:v>7.273516137718385</c:v>
                </c:pt>
                <c:pt idx="21">
                  <c:v>7.2848249666292109</c:v>
                </c:pt>
                <c:pt idx="22">
                  <c:v>7.3448004914868248</c:v>
                </c:pt>
                <c:pt idx="23">
                  <c:v>7.4378517931206565</c:v>
                </c:pt>
                <c:pt idx="24">
                  <c:v>7.3483940698514978</c:v>
                </c:pt>
                <c:pt idx="25">
                  <c:v>7.2394481897428147</c:v>
                </c:pt>
                <c:pt idx="26">
                  <c:v>7.185907820972079</c:v>
                </c:pt>
                <c:pt idx="27">
                  <c:v>7.2526062436478256</c:v>
                </c:pt>
                <c:pt idx="28">
                  <c:v>7.2380259076286615</c:v>
                </c:pt>
                <c:pt idx="29">
                  <c:v>7.1362968557463073</c:v>
                </c:pt>
                <c:pt idx="30">
                  <c:v>7.081434035153376</c:v>
                </c:pt>
                <c:pt idx="31">
                  <c:v>7.2613292446911393</c:v>
                </c:pt>
                <c:pt idx="32">
                  <c:v>7.4256573299924096</c:v>
                </c:pt>
                <c:pt idx="33">
                  <c:v>7.6210457708835495</c:v>
                </c:pt>
                <c:pt idx="34">
                  <c:v>7.7005708271139977</c:v>
                </c:pt>
                <c:pt idx="35">
                  <c:v>7.7037905461015743</c:v>
                </c:pt>
                <c:pt idx="36">
                  <c:v>7.7791226574375276</c:v>
                </c:pt>
                <c:pt idx="37">
                  <c:v>7.8090461658788444</c:v>
                </c:pt>
                <c:pt idx="38">
                  <c:v>7.7570361314087943</c:v>
                </c:pt>
                <c:pt idx="39">
                  <c:v>7.7550543726014292</c:v>
                </c:pt>
                <c:pt idx="40">
                  <c:v>7.7675746602653373</c:v>
                </c:pt>
                <c:pt idx="41">
                  <c:v>7.8589091839414387</c:v>
                </c:pt>
                <c:pt idx="42">
                  <c:v>7.9686052563501626</c:v>
                </c:pt>
                <c:pt idx="43">
                  <c:v>8.1327941333966471</c:v>
                </c:pt>
                <c:pt idx="44">
                  <c:v>8.2962250179030299</c:v>
                </c:pt>
                <c:pt idx="45">
                  <c:v>8.4801618689504998</c:v>
                </c:pt>
                <c:pt idx="46">
                  <c:v>8.723992945397713</c:v>
                </c:pt>
                <c:pt idx="47">
                  <c:v>9.0808300127496651</c:v>
                </c:pt>
                <c:pt idx="48">
                  <c:v>9.3970066479840799</c:v>
                </c:pt>
                <c:pt idx="49">
                  <c:v>9.782153506602878</c:v>
                </c:pt>
                <c:pt idx="50">
                  <c:v>10.12756907814212</c:v>
                </c:pt>
                <c:pt idx="51">
                  <c:v>10.141810006683375</c:v>
                </c:pt>
                <c:pt idx="52">
                  <c:v>10.122159835307439</c:v>
                </c:pt>
                <c:pt idx="53">
                  <c:v>10.112890085112317</c:v>
                </c:pt>
                <c:pt idx="54">
                  <c:v>10.195837665772329</c:v>
                </c:pt>
                <c:pt idx="55">
                  <c:v>10.263890632220209</c:v>
                </c:pt>
                <c:pt idx="56">
                  <c:v>10.313381026874637</c:v>
                </c:pt>
                <c:pt idx="57">
                  <c:v>10.434101454679505</c:v>
                </c:pt>
                <c:pt idx="58">
                  <c:v>10.572079096416502</c:v>
                </c:pt>
                <c:pt idx="59">
                  <c:v>11.072893918709385</c:v>
                </c:pt>
                <c:pt idx="60">
                  <c:v>11.451371248368689</c:v>
                </c:pt>
                <c:pt idx="61">
                  <c:v>11.817693607202893</c:v>
                </c:pt>
                <c:pt idx="62">
                  <c:v>12.321457029389544</c:v>
                </c:pt>
                <c:pt idx="63">
                  <c:v>13.079757003993834</c:v>
                </c:pt>
              </c:numCache>
            </c:numRef>
          </c:val>
          <c:smooth val="0"/>
          <c:extLst>
            <c:ext xmlns:c16="http://schemas.microsoft.com/office/drawing/2014/chart" uri="{C3380CC4-5D6E-409C-BE32-E72D297353CC}">
              <c16:uniqueId val="{00000001-F459-46F7-93CE-CE610A7BC473}"/>
            </c:ext>
          </c:extLst>
        </c:ser>
        <c:ser>
          <c:idx val="2"/>
          <c:order val="2"/>
          <c:tx>
            <c:strRef>
              <c:f>Sheet2!$S$1</c:f>
              <c:strCache>
                <c:ptCount val="1"/>
                <c:pt idx="0">
                  <c:v> Transport Cost' </c:v>
                </c:pt>
              </c:strCache>
            </c:strRef>
          </c:tx>
          <c:spPr>
            <a:ln w="28575" cap="rnd">
              <a:solidFill>
                <a:schemeClr val="accent3"/>
              </a:solidFill>
              <a:round/>
            </a:ln>
            <a:effectLst/>
          </c:spPr>
          <c:marker>
            <c:symbol val="none"/>
          </c:marker>
          <c:cat>
            <c:numRef>
              <c:f>Sheet2!$P$2:$P$65</c:f>
              <c:numCache>
                <c:formatCode>m/d/yyyy</c:formatCode>
                <c:ptCount val="64"/>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pt idx="63">
                  <c:v>44652</c:v>
                </c:pt>
              </c:numCache>
            </c:numRef>
          </c:cat>
          <c:val>
            <c:numRef>
              <c:f>Sheet2!$S$2:$S$65</c:f>
              <c:numCache>
                <c:formatCode>_(* #,##0.00_);_(* \(#,##0.00\);_(* "-"??_);_(@_)</c:formatCode>
                <c:ptCount val="64"/>
                <c:pt idx="0">
                  <c:v>17.216374757560271</c:v>
                </c:pt>
                <c:pt idx="1">
                  <c:v>16.753059701561508</c:v>
                </c:pt>
                <c:pt idx="2">
                  <c:v>15.432729367911364</c:v>
                </c:pt>
                <c:pt idx="3">
                  <c:v>14.914505768543421</c:v>
                </c:pt>
                <c:pt idx="4">
                  <c:v>13.255416442277829</c:v>
                </c:pt>
                <c:pt idx="5">
                  <c:v>12.243702693009549</c:v>
                </c:pt>
                <c:pt idx="6">
                  <c:v>11.735212886811006</c:v>
                </c:pt>
                <c:pt idx="7">
                  <c:v>11.823560853208154</c:v>
                </c:pt>
                <c:pt idx="8">
                  <c:v>11.996642180040737</c:v>
                </c:pt>
                <c:pt idx="9">
                  <c:v>12.186697858489826</c:v>
                </c:pt>
                <c:pt idx="10">
                  <c:v>12.354826142433316</c:v>
                </c:pt>
                <c:pt idx="11">
                  <c:v>12.346185779522211</c:v>
                </c:pt>
                <c:pt idx="12">
                  <c:v>12.375083914321737</c:v>
                </c:pt>
                <c:pt idx="13">
                  <c:v>12.255940586732207</c:v>
                </c:pt>
                <c:pt idx="14">
                  <c:v>11.91455376563694</c:v>
                </c:pt>
                <c:pt idx="15">
                  <c:v>11.606105462395247</c:v>
                </c:pt>
                <c:pt idx="16">
                  <c:v>11.247805364758888</c:v>
                </c:pt>
                <c:pt idx="17">
                  <c:v>10.8839355980321</c:v>
                </c:pt>
                <c:pt idx="18">
                  <c:v>10.920823198517565</c:v>
                </c:pt>
                <c:pt idx="19">
                  <c:v>10.653977019339617</c:v>
                </c:pt>
                <c:pt idx="20">
                  <c:v>10.498178344181445</c:v>
                </c:pt>
                <c:pt idx="21">
                  <c:v>10.365625994647845</c:v>
                </c:pt>
                <c:pt idx="22">
                  <c:v>10.288145158013508</c:v>
                </c:pt>
                <c:pt idx="23">
                  <c:v>10.078769483782336</c:v>
                </c:pt>
                <c:pt idx="24">
                  <c:v>9.7963518722422194</c:v>
                </c:pt>
                <c:pt idx="25">
                  <c:v>9.5743619301882443</c:v>
                </c:pt>
                <c:pt idx="26">
                  <c:v>9.3923022350848129</c:v>
                </c:pt>
                <c:pt idx="27">
                  <c:v>9.2380549411240622</c:v>
                </c:pt>
                <c:pt idx="28">
                  <c:v>9.0652837028963233</c:v>
                </c:pt>
                <c:pt idx="29">
                  <c:v>8.8840404496833134</c:v>
                </c:pt>
                <c:pt idx="30">
                  <c:v>8.7052812694998849</c:v>
                </c:pt>
                <c:pt idx="31">
                  <c:v>8.8489351940085594</c:v>
                </c:pt>
                <c:pt idx="32">
                  <c:v>8.9689842016012538</c:v>
                </c:pt>
                <c:pt idx="33">
                  <c:v>9.0708096748574309</c:v>
                </c:pt>
                <c:pt idx="34">
                  <c:v>9.1716445870596637</c:v>
                </c:pt>
                <c:pt idx="35">
                  <c:v>9.2487048858568439</c:v>
                </c:pt>
                <c:pt idx="36">
                  <c:v>9.3501980732676326</c:v>
                </c:pt>
                <c:pt idx="37">
                  <c:v>9.4288243158961507</c:v>
                </c:pt>
                <c:pt idx="38">
                  <c:v>9.4936547708745493</c:v>
                </c:pt>
                <c:pt idx="39">
                  <c:v>9.7763701297276686</c:v>
                </c:pt>
                <c:pt idx="40">
                  <c:v>10.087174384352442</c:v>
                </c:pt>
                <c:pt idx="41">
                  <c:v>10.408200991423589</c:v>
                </c:pt>
                <c:pt idx="42">
                  <c:v>10.797609169810078</c:v>
                </c:pt>
                <c:pt idx="43">
                  <c:v>11.205824079309847</c:v>
                </c:pt>
                <c:pt idx="44">
                  <c:v>11.652752206979681</c:v>
                </c:pt>
                <c:pt idx="45">
                  <c:v>12.107358486531515</c:v>
                </c:pt>
                <c:pt idx="46">
                  <c:v>12.570605492127749</c:v>
                </c:pt>
                <c:pt idx="47">
                  <c:v>13.065258012935127</c:v>
                </c:pt>
                <c:pt idx="48">
                  <c:v>13.551740663889266</c:v>
                </c:pt>
                <c:pt idx="49">
                  <c:v>14.132935191591875</c:v>
                </c:pt>
                <c:pt idx="50">
                  <c:v>14.731156725591909</c:v>
                </c:pt>
                <c:pt idx="51">
                  <c:v>14.867346256386357</c:v>
                </c:pt>
                <c:pt idx="52">
                  <c:v>14.940514863284774</c:v>
                </c:pt>
                <c:pt idx="53">
                  <c:v>15.030887459452281</c:v>
                </c:pt>
                <c:pt idx="54">
                  <c:v>15.055792526158646</c:v>
                </c:pt>
                <c:pt idx="55">
                  <c:v>15.010776578082115</c:v>
                </c:pt>
                <c:pt idx="56">
                  <c:v>14.959948146999277</c:v>
                </c:pt>
                <c:pt idx="57">
                  <c:v>15.031686735127231</c:v>
                </c:pt>
                <c:pt idx="58">
                  <c:v>15.031127325610827</c:v>
                </c:pt>
                <c:pt idx="59">
                  <c:v>15.048214590700365</c:v>
                </c:pt>
                <c:pt idx="60">
                  <c:v>15.078347617200846</c:v>
                </c:pt>
                <c:pt idx="61">
                  <c:v>15.119254455673174</c:v>
                </c:pt>
                <c:pt idx="62">
                  <c:v>15.366154079267913</c:v>
                </c:pt>
                <c:pt idx="63">
                  <c:v>15.848714077794874</c:v>
                </c:pt>
              </c:numCache>
            </c:numRef>
          </c:val>
          <c:smooth val="0"/>
          <c:extLst>
            <c:ext xmlns:c16="http://schemas.microsoft.com/office/drawing/2014/chart" uri="{C3380CC4-5D6E-409C-BE32-E72D297353CC}">
              <c16:uniqueId val="{00000002-F459-46F7-93CE-CE610A7BC473}"/>
            </c:ext>
          </c:extLst>
        </c:ser>
        <c:dLbls>
          <c:showLegendKey val="0"/>
          <c:showVal val="0"/>
          <c:showCatName val="0"/>
          <c:showSerName val="0"/>
          <c:showPercent val="0"/>
          <c:showBubbleSize val="0"/>
        </c:dLbls>
        <c:smooth val="0"/>
        <c:axId val="611823824"/>
        <c:axId val="611824808"/>
      </c:lineChart>
      <c:dateAx>
        <c:axId val="611823824"/>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rgbClr val="002060"/>
                </a:solidFill>
                <a:latin typeface="+mn-lt"/>
                <a:ea typeface="+mn-ea"/>
                <a:cs typeface="+mn-cs"/>
              </a:defRPr>
            </a:pPr>
            <a:endParaRPr lang="en-NG"/>
          </a:p>
        </c:txPr>
        <c:crossAx val="611824808"/>
        <c:crosses val="autoZero"/>
        <c:auto val="1"/>
        <c:lblOffset val="100"/>
        <c:baseTimeUnit val="months"/>
      </c:dateAx>
      <c:valAx>
        <c:axId val="6118248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rgbClr val="002060"/>
                </a:solidFill>
                <a:latin typeface="+mn-lt"/>
                <a:ea typeface="+mn-ea"/>
                <a:cs typeface="+mn-cs"/>
              </a:defRPr>
            </a:pPr>
            <a:endParaRPr lang="en-NG"/>
          </a:p>
        </c:txPr>
        <c:crossAx val="61182382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00" b="1" i="0" u="none" strike="noStrike" kern="1200" baseline="0">
                <a:solidFill>
                  <a:schemeClr val="accent1"/>
                </a:solidFill>
                <a:latin typeface="+mn-lt"/>
                <a:ea typeface="+mn-ea"/>
                <a:cs typeface="+mn-cs"/>
              </a:defRPr>
            </a:pPr>
            <a:endParaRPr lang="en-NG"/>
          </a:p>
        </c:txPr>
      </c:legendEntry>
      <c:legendEntry>
        <c:idx val="1"/>
        <c:txPr>
          <a:bodyPr rot="0" spcFirstLastPara="1" vertOverflow="ellipsis" vert="horz" wrap="square" anchor="ctr" anchorCtr="1"/>
          <a:lstStyle/>
          <a:p>
            <a:pPr>
              <a:defRPr sz="1100" b="1" i="0" u="none" strike="noStrike" kern="1200" baseline="0">
                <a:solidFill>
                  <a:schemeClr val="accent2"/>
                </a:solidFill>
                <a:latin typeface="+mn-lt"/>
                <a:ea typeface="+mn-ea"/>
                <a:cs typeface="+mn-cs"/>
              </a:defRPr>
            </a:pPr>
            <a:endParaRPr lang="en-NG"/>
          </a:p>
        </c:txPr>
      </c:legendEntry>
      <c:legendEntry>
        <c:idx val="2"/>
        <c:txPr>
          <a:bodyPr rot="0" spcFirstLastPara="1" vertOverflow="ellipsis" vert="horz" wrap="square" anchor="ctr" anchorCtr="1"/>
          <a:lstStyle/>
          <a:p>
            <a:pPr>
              <a:defRPr sz="1100" b="1" i="0" u="none" strike="noStrike" kern="1200" baseline="0">
                <a:solidFill>
                  <a:schemeClr val="bg2">
                    <a:lumMod val="25000"/>
                  </a:schemeClr>
                </a:solidFill>
                <a:latin typeface="+mn-lt"/>
                <a:ea typeface="+mn-ea"/>
                <a:cs typeface="+mn-cs"/>
              </a:defRPr>
            </a:pPr>
            <a:endParaRPr lang="en-NG"/>
          </a:p>
        </c:txPr>
      </c:legendEntry>
      <c:overlay val="0"/>
      <c:spPr>
        <a:noFill/>
        <a:ln>
          <a:noFill/>
        </a:ln>
        <a:effectLst/>
      </c:spPr>
      <c:txPr>
        <a:bodyPr rot="0" spcFirstLastPara="1" vertOverflow="ellipsis" vert="horz" wrap="square" anchor="ctr" anchorCtr="1"/>
        <a:lstStyle/>
        <a:p>
          <a:pPr>
            <a:defRPr sz="1100" b="1" i="0" u="none" strike="noStrike" kern="1200" baseline="0">
              <a:solidFill>
                <a:srgbClr val="002060"/>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1">
          <a:solidFill>
            <a:srgbClr val="002060"/>
          </a:solidFill>
        </a:defRPr>
      </a:pPr>
      <a:endParaRPr lang="en-NG"/>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079345850999392E-2"/>
          <c:y val="4.0774719673802244E-2"/>
          <c:w val="0.92527962850797496"/>
          <c:h val="0.79900535368858705"/>
        </c:manualLayout>
      </c:layout>
      <c:lineChart>
        <c:grouping val="standard"/>
        <c:varyColors val="0"/>
        <c:ser>
          <c:idx val="0"/>
          <c:order val="0"/>
          <c:tx>
            <c:strRef>
              <c:f>Sheet3!$B$1</c:f>
              <c:strCache>
                <c:ptCount val="1"/>
                <c:pt idx="0">
                  <c:v>MPR</c:v>
                </c:pt>
              </c:strCache>
            </c:strRef>
          </c:tx>
          <c:spPr>
            <a:ln w="28575" cap="rnd">
              <a:solidFill>
                <a:schemeClr val="accent1"/>
              </a:solidFill>
              <a:round/>
            </a:ln>
            <a:effectLst/>
          </c:spPr>
          <c:marker>
            <c:symbol val="none"/>
          </c:marker>
          <c:cat>
            <c:numRef>
              <c:f>Sheet3!$A$2:$A$64</c:f>
              <c:numCache>
                <c:formatCode>mmm\-yy</c:formatCode>
                <c:ptCount val="63"/>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numCache>
            </c:numRef>
          </c:cat>
          <c:val>
            <c:numRef>
              <c:f>Sheet3!$B$2:$B$64</c:f>
              <c:numCache>
                <c:formatCode>General</c:formatCode>
                <c:ptCount val="63"/>
                <c:pt idx="0">
                  <c:v>14</c:v>
                </c:pt>
                <c:pt idx="1">
                  <c:v>14</c:v>
                </c:pt>
                <c:pt idx="2">
                  <c:v>14</c:v>
                </c:pt>
                <c:pt idx="3">
                  <c:v>14</c:v>
                </c:pt>
                <c:pt idx="4">
                  <c:v>14</c:v>
                </c:pt>
                <c:pt idx="5">
                  <c:v>14</c:v>
                </c:pt>
                <c:pt idx="6">
                  <c:v>14</c:v>
                </c:pt>
                <c:pt idx="7">
                  <c:v>14</c:v>
                </c:pt>
                <c:pt idx="8">
                  <c:v>14</c:v>
                </c:pt>
                <c:pt idx="9">
                  <c:v>14</c:v>
                </c:pt>
                <c:pt idx="10">
                  <c:v>14</c:v>
                </c:pt>
                <c:pt idx="11">
                  <c:v>14</c:v>
                </c:pt>
                <c:pt idx="12">
                  <c:v>14</c:v>
                </c:pt>
                <c:pt idx="13">
                  <c:v>14</c:v>
                </c:pt>
                <c:pt idx="14">
                  <c:v>14</c:v>
                </c:pt>
                <c:pt idx="15">
                  <c:v>14</c:v>
                </c:pt>
                <c:pt idx="16">
                  <c:v>14</c:v>
                </c:pt>
                <c:pt idx="17">
                  <c:v>14</c:v>
                </c:pt>
                <c:pt idx="18">
                  <c:v>14</c:v>
                </c:pt>
                <c:pt idx="19">
                  <c:v>14</c:v>
                </c:pt>
                <c:pt idx="20">
                  <c:v>14</c:v>
                </c:pt>
                <c:pt idx="21">
                  <c:v>14</c:v>
                </c:pt>
                <c:pt idx="22">
                  <c:v>14</c:v>
                </c:pt>
                <c:pt idx="23">
                  <c:v>14</c:v>
                </c:pt>
                <c:pt idx="24">
                  <c:v>14</c:v>
                </c:pt>
                <c:pt idx="25">
                  <c:v>14</c:v>
                </c:pt>
                <c:pt idx="26">
                  <c:v>13.5</c:v>
                </c:pt>
                <c:pt idx="27">
                  <c:v>13.5</c:v>
                </c:pt>
                <c:pt idx="28">
                  <c:v>13.5</c:v>
                </c:pt>
                <c:pt idx="29">
                  <c:v>13.5</c:v>
                </c:pt>
                <c:pt idx="30">
                  <c:v>13.5</c:v>
                </c:pt>
                <c:pt idx="31">
                  <c:v>13.5</c:v>
                </c:pt>
                <c:pt idx="32">
                  <c:v>13.5</c:v>
                </c:pt>
                <c:pt idx="33">
                  <c:v>13.5</c:v>
                </c:pt>
                <c:pt idx="34">
                  <c:v>13.5</c:v>
                </c:pt>
                <c:pt idx="35">
                  <c:v>13.5</c:v>
                </c:pt>
                <c:pt idx="36">
                  <c:v>13.5</c:v>
                </c:pt>
                <c:pt idx="37">
                  <c:v>13.5</c:v>
                </c:pt>
                <c:pt idx="38">
                  <c:v>13.5</c:v>
                </c:pt>
                <c:pt idx="39">
                  <c:v>13.5</c:v>
                </c:pt>
                <c:pt idx="40">
                  <c:v>12.5</c:v>
                </c:pt>
                <c:pt idx="41">
                  <c:v>12.5</c:v>
                </c:pt>
                <c:pt idx="42">
                  <c:v>12.5</c:v>
                </c:pt>
                <c:pt idx="43">
                  <c:v>12.5</c:v>
                </c:pt>
                <c:pt idx="44">
                  <c:v>11.5</c:v>
                </c:pt>
                <c:pt idx="45">
                  <c:v>11.5</c:v>
                </c:pt>
                <c:pt idx="46">
                  <c:v>11.5</c:v>
                </c:pt>
                <c:pt idx="47">
                  <c:v>11.5</c:v>
                </c:pt>
                <c:pt idx="48">
                  <c:v>11.5</c:v>
                </c:pt>
                <c:pt idx="49">
                  <c:v>11.5</c:v>
                </c:pt>
                <c:pt idx="50">
                  <c:v>11.5</c:v>
                </c:pt>
                <c:pt idx="51">
                  <c:v>11.5</c:v>
                </c:pt>
                <c:pt idx="52">
                  <c:v>11.5</c:v>
                </c:pt>
                <c:pt idx="53">
                  <c:v>11.5</c:v>
                </c:pt>
                <c:pt idx="54">
                  <c:v>11.5</c:v>
                </c:pt>
                <c:pt idx="55">
                  <c:v>11.5</c:v>
                </c:pt>
                <c:pt idx="56">
                  <c:v>11.5</c:v>
                </c:pt>
                <c:pt idx="57">
                  <c:v>11.5</c:v>
                </c:pt>
                <c:pt idx="58">
                  <c:v>11.5</c:v>
                </c:pt>
                <c:pt idx="59">
                  <c:v>11.5</c:v>
                </c:pt>
                <c:pt idx="60">
                  <c:v>11.5</c:v>
                </c:pt>
                <c:pt idx="61">
                  <c:v>11.5</c:v>
                </c:pt>
                <c:pt idx="62">
                  <c:v>11.5</c:v>
                </c:pt>
              </c:numCache>
            </c:numRef>
          </c:val>
          <c:smooth val="0"/>
          <c:extLst>
            <c:ext xmlns:c16="http://schemas.microsoft.com/office/drawing/2014/chart" uri="{C3380CC4-5D6E-409C-BE32-E72D297353CC}">
              <c16:uniqueId val="{00000000-9CA8-4B0F-913C-8663442F57C0}"/>
            </c:ext>
          </c:extLst>
        </c:ser>
        <c:ser>
          <c:idx val="1"/>
          <c:order val="1"/>
          <c:tx>
            <c:strRef>
              <c:f>Sheet3!$C$1</c:f>
              <c:strCache>
                <c:ptCount val="1"/>
                <c:pt idx="0">
                  <c:v> Money Supply (M2) Growth </c:v>
                </c:pt>
              </c:strCache>
            </c:strRef>
          </c:tx>
          <c:spPr>
            <a:ln w="28575" cap="rnd">
              <a:solidFill>
                <a:schemeClr val="accent2"/>
              </a:solidFill>
              <a:round/>
            </a:ln>
            <a:effectLst/>
          </c:spPr>
          <c:marker>
            <c:symbol val="none"/>
          </c:marker>
          <c:cat>
            <c:numRef>
              <c:f>Sheet3!$A$2:$A$64</c:f>
              <c:numCache>
                <c:formatCode>mmm\-yy</c:formatCode>
                <c:ptCount val="63"/>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numCache>
            </c:numRef>
          </c:cat>
          <c:val>
            <c:numRef>
              <c:f>Sheet3!$C$2:$C$64</c:f>
              <c:numCache>
                <c:formatCode>_(* #,##0.00_);_(* \(#,##0.00\);_(* "-"??_);_(@_)</c:formatCode>
                <c:ptCount val="63"/>
                <c:pt idx="0">
                  <c:v>16.652319909972654</c:v>
                </c:pt>
                <c:pt idx="1">
                  <c:v>7.7113958841994901</c:v>
                </c:pt>
                <c:pt idx="2">
                  <c:v>8.9584405530004343</c:v>
                </c:pt>
                <c:pt idx="3">
                  <c:v>5.0189897418536065</c:v>
                </c:pt>
                <c:pt idx="4">
                  <c:v>4.814033506751846</c:v>
                </c:pt>
                <c:pt idx="5">
                  <c:v>-0.44130378929481545</c:v>
                </c:pt>
                <c:pt idx="6">
                  <c:v>-1.5095188828551296</c:v>
                </c:pt>
                <c:pt idx="7">
                  <c:v>-0.9318884306436076</c:v>
                </c:pt>
                <c:pt idx="8">
                  <c:v>-0.27158919359990391</c:v>
                </c:pt>
                <c:pt idx="9">
                  <c:v>1.4451968670994859</c:v>
                </c:pt>
                <c:pt idx="10">
                  <c:v>-0.33471923476938598</c:v>
                </c:pt>
                <c:pt idx="11">
                  <c:v>2.326669430228014</c:v>
                </c:pt>
                <c:pt idx="12">
                  <c:v>3.7516677155942291</c:v>
                </c:pt>
                <c:pt idx="13">
                  <c:v>8.6986599807070757</c:v>
                </c:pt>
                <c:pt idx="14">
                  <c:v>9.505599175946772</c:v>
                </c:pt>
                <c:pt idx="15">
                  <c:v>12.43055355314806</c:v>
                </c:pt>
                <c:pt idx="16">
                  <c:v>14.156730652280178</c:v>
                </c:pt>
                <c:pt idx="17">
                  <c:v>12.890569161831136</c:v>
                </c:pt>
                <c:pt idx="18">
                  <c:v>12.50768050115596</c:v>
                </c:pt>
                <c:pt idx="19">
                  <c:v>13.765180648060948</c:v>
                </c:pt>
                <c:pt idx="20">
                  <c:v>16.428302368513364</c:v>
                </c:pt>
                <c:pt idx="21">
                  <c:v>15.738615972353015</c:v>
                </c:pt>
                <c:pt idx="22">
                  <c:v>14.146792317492304</c:v>
                </c:pt>
                <c:pt idx="23">
                  <c:v>12.128682388912257</c:v>
                </c:pt>
                <c:pt idx="24">
                  <c:v>11.718281855714526</c:v>
                </c:pt>
                <c:pt idx="25">
                  <c:v>9.9557983951618461</c:v>
                </c:pt>
                <c:pt idx="26">
                  <c:v>9.8687820173746825</c:v>
                </c:pt>
                <c:pt idx="27">
                  <c:v>12.68804290954778</c:v>
                </c:pt>
                <c:pt idx="28">
                  <c:v>10.507711585504882</c:v>
                </c:pt>
                <c:pt idx="29">
                  <c:v>12.431785234477745</c:v>
                </c:pt>
                <c:pt idx="30">
                  <c:v>13.239463157323309</c:v>
                </c:pt>
                <c:pt idx="31">
                  <c:v>10.850858099810699</c:v>
                </c:pt>
                <c:pt idx="32">
                  <c:v>8.2521133950600714</c:v>
                </c:pt>
                <c:pt idx="33">
                  <c:v>6.7963040599304652</c:v>
                </c:pt>
                <c:pt idx="34">
                  <c:v>11.575360981078818</c:v>
                </c:pt>
                <c:pt idx="35">
                  <c:v>6.3343540847620838</c:v>
                </c:pt>
                <c:pt idx="36">
                  <c:v>8.8203116503631058</c:v>
                </c:pt>
                <c:pt idx="37">
                  <c:v>11.951511960306032</c:v>
                </c:pt>
                <c:pt idx="38">
                  <c:v>15.559290911187015</c:v>
                </c:pt>
                <c:pt idx="39">
                  <c:v>15.877910799811733</c:v>
                </c:pt>
                <c:pt idx="40">
                  <c:v>17.63685085424342</c:v>
                </c:pt>
                <c:pt idx="41">
                  <c:v>16.827567719208727</c:v>
                </c:pt>
                <c:pt idx="42">
                  <c:v>17.894966510966434</c:v>
                </c:pt>
                <c:pt idx="43">
                  <c:v>24.334428825355651</c:v>
                </c:pt>
                <c:pt idx="44">
                  <c:v>26.366106912192212</c:v>
                </c:pt>
                <c:pt idx="45">
                  <c:v>28.467758856480746</c:v>
                </c:pt>
                <c:pt idx="46">
                  <c:v>28.514227485219696</c:v>
                </c:pt>
                <c:pt idx="47">
                  <c:v>31.426954418535718</c:v>
                </c:pt>
                <c:pt idx="48">
                  <c:v>28.875467455965886</c:v>
                </c:pt>
                <c:pt idx="49">
                  <c:v>28.197314655031747</c:v>
                </c:pt>
                <c:pt idx="50">
                  <c:v>23.470048662081911</c:v>
                </c:pt>
                <c:pt idx="51">
                  <c:v>20.352936694368967</c:v>
                </c:pt>
                <c:pt idx="52">
                  <c:v>18.257834585881895</c:v>
                </c:pt>
                <c:pt idx="53">
                  <c:v>19.235511387035729</c:v>
                </c:pt>
                <c:pt idx="54">
                  <c:v>19.18639108209096</c:v>
                </c:pt>
                <c:pt idx="55">
                  <c:v>19.109777219286787</c:v>
                </c:pt>
                <c:pt idx="56">
                  <c:v>15.683354559974202</c:v>
                </c:pt>
                <c:pt idx="57">
                  <c:v>16.079832434148649</c:v>
                </c:pt>
                <c:pt idx="58">
                  <c:v>16.655694262905108</c:v>
                </c:pt>
                <c:pt idx="59">
                  <c:v>15.831001200634406</c:v>
                </c:pt>
                <c:pt idx="60">
                  <c:v>17.980376304669075</c:v>
                </c:pt>
                <c:pt idx="61">
                  <c:v>17.427849019061618</c:v>
                </c:pt>
                <c:pt idx="62">
                  <c:v>19.236511159581589</c:v>
                </c:pt>
              </c:numCache>
            </c:numRef>
          </c:val>
          <c:smooth val="0"/>
          <c:extLst>
            <c:ext xmlns:c16="http://schemas.microsoft.com/office/drawing/2014/chart" uri="{C3380CC4-5D6E-409C-BE32-E72D297353CC}">
              <c16:uniqueId val="{00000001-9CA8-4B0F-913C-8663442F57C0}"/>
            </c:ext>
          </c:extLst>
        </c:ser>
        <c:ser>
          <c:idx val="2"/>
          <c:order val="2"/>
          <c:tx>
            <c:strRef>
              <c:f>Sheet3!$D$1</c:f>
              <c:strCache>
                <c:ptCount val="1"/>
                <c:pt idx="0">
                  <c:v>Headline Inflation</c:v>
                </c:pt>
              </c:strCache>
            </c:strRef>
          </c:tx>
          <c:spPr>
            <a:ln w="28575" cap="rnd">
              <a:solidFill>
                <a:schemeClr val="accent3"/>
              </a:solidFill>
              <a:round/>
            </a:ln>
            <a:effectLst/>
          </c:spPr>
          <c:marker>
            <c:symbol val="none"/>
          </c:marker>
          <c:cat>
            <c:numRef>
              <c:f>Sheet3!$A$2:$A$64</c:f>
              <c:numCache>
                <c:formatCode>mmm\-yy</c:formatCode>
                <c:ptCount val="63"/>
                <c:pt idx="0">
                  <c:v>42736</c:v>
                </c:pt>
                <c:pt idx="1">
                  <c:v>42767</c:v>
                </c:pt>
                <c:pt idx="2">
                  <c:v>42795</c:v>
                </c:pt>
                <c:pt idx="3">
                  <c:v>42826</c:v>
                </c:pt>
                <c:pt idx="4">
                  <c:v>42856</c:v>
                </c:pt>
                <c:pt idx="5">
                  <c:v>42887</c:v>
                </c:pt>
                <c:pt idx="6">
                  <c:v>42917</c:v>
                </c:pt>
                <c:pt idx="7">
                  <c:v>42948</c:v>
                </c:pt>
                <c:pt idx="8">
                  <c:v>42979</c:v>
                </c:pt>
                <c:pt idx="9">
                  <c:v>43009</c:v>
                </c:pt>
                <c:pt idx="10">
                  <c:v>43040</c:v>
                </c:pt>
                <c:pt idx="11">
                  <c:v>43070</c:v>
                </c:pt>
                <c:pt idx="12">
                  <c:v>43101</c:v>
                </c:pt>
                <c:pt idx="13">
                  <c:v>43132</c:v>
                </c:pt>
                <c:pt idx="14">
                  <c:v>43160</c:v>
                </c:pt>
                <c:pt idx="15">
                  <c:v>43191</c:v>
                </c:pt>
                <c:pt idx="16">
                  <c:v>43221</c:v>
                </c:pt>
                <c:pt idx="17">
                  <c:v>43252</c:v>
                </c:pt>
                <c:pt idx="18">
                  <c:v>43282</c:v>
                </c:pt>
                <c:pt idx="19">
                  <c:v>43313</c:v>
                </c:pt>
                <c:pt idx="20">
                  <c:v>43344</c:v>
                </c:pt>
                <c:pt idx="21">
                  <c:v>43374</c:v>
                </c:pt>
                <c:pt idx="22">
                  <c:v>43405</c:v>
                </c:pt>
                <c:pt idx="23">
                  <c:v>43435</c:v>
                </c:pt>
                <c:pt idx="24">
                  <c:v>43466</c:v>
                </c:pt>
                <c:pt idx="25">
                  <c:v>43497</c:v>
                </c:pt>
                <c:pt idx="26">
                  <c:v>43525</c:v>
                </c:pt>
                <c:pt idx="27">
                  <c:v>43556</c:v>
                </c:pt>
                <c:pt idx="28">
                  <c:v>43586</c:v>
                </c:pt>
                <c:pt idx="29">
                  <c:v>43617</c:v>
                </c:pt>
                <c:pt idx="30">
                  <c:v>43647</c:v>
                </c:pt>
                <c:pt idx="31">
                  <c:v>43678</c:v>
                </c:pt>
                <c:pt idx="32">
                  <c:v>43709</c:v>
                </c:pt>
                <c:pt idx="33">
                  <c:v>43739</c:v>
                </c:pt>
                <c:pt idx="34">
                  <c:v>43770</c:v>
                </c:pt>
                <c:pt idx="35">
                  <c:v>43800</c:v>
                </c:pt>
                <c:pt idx="36">
                  <c:v>43831</c:v>
                </c:pt>
                <c:pt idx="37">
                  <c:v>43862</c:v>
                </c:pt>
                <c:pt idx="38">
                  <c:v>43891</c:v>
                </c:pt>
                <c:pt idx="39">
                  <c:v>43922</c:v>
                </c:pt>
                <c:pt idx="40">
                  <c:v>43952</c:v>
                </c:pt>
                <c:pt idx="41">
                  <c:v>43983</c:v>
                </c:pt>
                <c:pt idx="42">
                  <c:v>44013</c:v>
                </c:pt>
                <c:pt idx="43">
                  <c:v>44044</c:v>
                </c:pt>
                <c:pt idx="44">
                  <c:v>44075</c:v>
                </c:pt>
                <c:pt idx="45">
                  <c:v>44105</c:v>
                </c:pt>
                <c:pt idx="46">
                  <c:v>44136</c:v>
                </c:pt>
                <c:pt idx="47">
                  <c:v>44166</c:v>
                </c:pt>
                <c:pt idx="48">
                  <c:v>44197</c:v>
                </c:pt>
                <c:pt idx="49">
                  <c:v>44228</c:v>
                </c:pt>
                <c:pt idx="50">
                  <c:v>44256</c:v>
                </c:pt>
                <c:pt idx="51">
                  <c:v>44287</c:v>
                </c:pt>
                <c:pt idx="52">
                  <c:v>44317</c:v>
                </c:pt>
                <c:pt idx="53">
                  <c:v>44348</c:v>
                </c:pt>
                <c:pt idx="54">
                  <c:v>44378</c:v>
                </c:pt>
                <c:pt idx="55">
                  <c:v>44409</c:v>
                </c:pt>
                <c:pt idx="56">
                  <c:v>44440</c:v>
                </c:pt>
                <c:pt idx="57">
                  <c:v>44470</c:v>
                </c:pt>
                <c:pt idx="58">
                  <c:v>44501</c:v>
                </c:pt>
                <c:pt idx="59">
                  <c:v>44531</c:v>
                </c:pt>
                <c:pt idx="60">
                  <c:v>44562</c:v>
                </c:pt>
                <c:pt idx="61">
                  <c:v>44593</c:v>
                </c:pt>
                <c:pt idx="62">
                  <c:v>44621</c:v>
                </c:pt>
              </c:numCache>
            </c:numRef>
          </c:cat>
          <c:val>
            <c:numRef>
              <c:f>Sheet3!$D$2:$D$64</c:f>
              <c:numCache>
                <c:formatCode>0.00</c:formatCode>
                <c:ptCount val="63"/>
                <c:pt idx="0">
                  <c:v>18.71884076901749</c:v>
                </c:pt>
                <c:pt idx="1">
                  <c:v>17.780402228515086</c:v>
                </c:pt>
                <c:pt idx="2">
                  <c:v>17.255544434665239</c:v>
                </c:pt>
                <c:pt idx="3">
                  <c:v>17.244418823425292</c:v>
                </c:pt>
                <c:pt idx="4">
                  <c:v>16.251383902676125</c:v>
                </c:pt>
                <c:pt idx="5">
                  <c:v>16.098397575320561</c:v>
                </c:pt>
                <c:pt idx="6">
                  <c:v>16.052909607252047</c:v>
                </c:pt>
                <c:pt idx="7">
                  <c:v>16.011501601310641</c:v>
                </c:pt>
                <c:pt idx="8">
                  <c:v>15.979000297857311</c:v>
                </c:pt>
                <c:pt idx="9">
                  <c:v>15.905236164466714</c:v>
                </c:pt>
                <c:pt idx="10">
                  <c:v>15.901387604002622</c:v>
                </c:pt>
                <c:pt idx="11">
                  <c:v>15.371612592980881</c:v>
                </c:pt>
                <c:pt idx="12">
                  <c:v>15.126742362997675</c:v>
                </c:pt>
                <c:pt idx="13">
                  <c:v>14.329613357081357</c:v>
                </c:pt>
                <c:pt idx="14">
                  <c:v>13.337176276584188</c:v>
                </c:pt>
                <c:pt idx="15">
                  <c:v>12.482339429128103</c:v>
                </c:pt>
                <c:pt idx="16">
                  <c:v>11.607837708744455</c:v>
                </c:pt>
                <c:pt idx="17">
                  <c:v>11.230806763418258</c:v>
                </c:pt>
                <c:pt idx="18">
                  <c:v>11.141831477802413</c:v>
                </c:pt>
                <c:pt idx="19">
                  <c:v>11.227435671022761</c:v>
                </c:pt>
                <c:pt idx="20">
                  <c:v>11.284220822458792</c:v>
                </c:pt>
                <c:pt idx="21">
                  <c:v>11.259306700019977</c:v>
                </c:pt>
                <c:pt idx="22">
                  <c:v>11.280687433579189</c:v>
                </c:pt>
                <c:pt idx="23">
                  <c:v>11.441793242378282</c:v>
                </c:pt>
                <c:pt idx="24">
                  <c:v>11.374083327886851</c:v>
                </c:pt>
                <c:pt idx="25">
                  <c:v>11.305852907969552</c:v>
                </c:pt>
                <c:pt idx="26">
                  <c:v>11.251149569729819</c:v>
                </c:pt>
                <c:pt idx="27">
                  <c:v>11.3720680389074</c:v>
                </c:pt>
                <c:pt idx="28">
                  <c:v>11.396404772842999</c:v>
                </c:pt>
                <c:pt idx="29">
                  <c:v>11.217315895871891</c:v>
                </c:pt>
                <c:pt idx="30">
                  <c:v>11.084457023953703</c:v>
                </c:pt>
                <c:pt idx="31">
                  <c:v>11.015909411514784</c:v>
                </c:pt>
                <c:pt idx="32">
                  <c:v>11.24375477733328</c:v>
                </c:pt>
                <c:pt idx="33">
                  <c:v>11.606981403706513</c:v>
                </c:pt>
                <c:pt idx="34">
                  <c:v>11.853517762739813</c:v>
                </c:pt>
                <c:pt idx="35">
                  <c:v>11.981569286402618</c:v>
                </c:pt>
                <c:pt idx="36">
                  <c:v>12.132305771432115</c:v>
                </c:pt>
                <c:pt idx="37">
                  <c:v>12.19853348404591</c:v>
                </c:pt>
                <c:pt idx="38">
                  <c:v>12.257324804486643</c:v>
                </c:pt>
                <c:pt idx="39">
                  <c:v>12.341464926171938</c:v>
                </c:pt>
                <c:pt idx="40">
                  <c:v>12.404248786049223</c:v>
                </c:pt>
                <c:pt idx="41">
                  <c:v>12.558719690353897</c:v>
                </c:pt>
                <c:pt idx="42">
                  <c:v>12.820717513036641</c:v>
                </c:pt>
                <c:pt idx="43">
                  <c:v>13.219513524561435</c:v>
                </c:pt>
                <c:pt idx="44">
                  <c:v>13.70662921174079</c:v>
                </c:pt>
                <c:pt idx="45">
                  <c:v>14.232742743160088</c:v>
                </c:pt>
                <c:pt idx="46">
                  <c:v>14.887260666279346</c:v>
                </c:pt>
                <c:pt idx="47">
                  <c:v>15.753386647855876</c:v>
                </c:pt>
                <c:pt idx="48">
                  <c:v>16.466347283844001</c:v>
                </c:pt>
                <c:pt idx="49">
                  <c:v>17.334896313630409</c:v>
                </c:pt>
                <c:pt idx="50">
                  <c:v>18.171367740526605</c:v>
                </c:pt>
                <c:pt idx="51">
                  <c:v>18.116735352723936</c:v>
                </c:pt>
                <c:pt idx="52">
                  <c:v>17.933081938205618</c:v>
                </c:pt>
                <c:pt idx="53">
                  <c:v>17.750757261900702</c:v>
                </c:pt>
                <c:pt idx="54">
                  <c:v>17.377100345666975</c:v>
                </c:pt>
                <c:pt idx="55">
                  <c:v>17.009126570971006</c:v>
                </c:pt>
                <c:pt idx="56">
                  <c:v>16.629867193111252</c:v>
                </c:pt>
                <c:pt idx="57">
                  <c:v>15.993579823096965</c:v>
                </c:pt>
                <c:pt idx="58">
                  <c:v>15.395701999751154</c:v>
                </c:pt>
                <c:pt idx="59">
                  <c:v>15.625488850575337</c:v>
                </c:pt>
                <c:pt idx="60">
                  <c:v>15.600544539448819</c:v>
                </c:pt>
                <c:pt idx="61">
                  <c:v>15.702445752010718</c:v>
                </c:pt>
                <c:pt idx="62">
                  <c:v>15.915153179219942</c:v>
                </c:pt>
              </c:numCache>
            </c:numRef>
          </c:val>
          <c:smooth val="0"/>
          <c:extLst>
            <c:ext xmlns:c16="http://schemas.microsoft.com/office/drawing/2014/chart" uri="{C3380CC4-5D6E-409C-BE32-E72D297353CC}">
              <c16:uniqueId val="{00000002-9CA8-4B0F-913C-8663442F57C0}"/>
            </c:ext>
          </c:extLst>
        </c:ser>
        <c:dLbls>
          <c:showLegendKey val="0"/>
          <c:showVal val="0"/>
          <c:showCatName val="0"/>
          <c:showSerName val="0"/>
          <c:showPercent val="0"/>
          <c:showBubbleSize val="0"/>
        </c:dLbls>
        <c:smooth val="0"/>
        <c:axId val="448548160"/>
        <c:axId val="448559312"/>
      </c:lineChart>
      <c:dateAx>
        <c:axId val="44854816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NG"/>
          </a:p>
        </c:txPr>
        <c:crossAx val="448559312"/>
        <c:crosses val="autoZero"/>
        <c:auto val="1"/>
        <c:lblOffset val="100"/>
        <c:baseTimeUnit val="months"/>
      </c:dateAx>
      <c:valAx>
        <c:axId val="448559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NG"/>
          </a:p>
        </c:txPr>
        <c:crossAx val="448548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N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1"/>
      </a:pPr>
      <a:endParaRPr lang="en-N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F5F0C4-4DB6-464F-8A74-B692E1C891DB}"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9B109898-3296-44D7-953C-8A66E1B3F1DD}">
      <dgm:prSet phldrT="[Text]"/>
      <dgm:spPr/>
      <dgm:t>
        <a:bodyPr/>
        <a:lstStyle/>
        <a:p>
          <a:r>
            <a:rPr lang="en-US" b="1" dirty="0"/>
            <a:t>Inflation</a:t>
          </a:r>
        </a:p>
      </dgm:t>
    </dgm:pt>
    <dgm:pt modelId="{C64E5899-8D82-46D1-801F-3200C3712756}" type="parTrans" cxnId="{9C99AB77-6393-45FB-9300-93D7B9DB2427}">
      <dgm:prSet/>
      <dgm:spPr/>
      <dgm:t>
        <a:bodyPr/>
        <a:lstStyle/>
        <a:p>
          <a:endParaRPr lang="en-US"/>
        </a:p>
      </dgm:t>
    </dgm:pt>
    <dgm:pt modelId="{6F709C97-8A9B-4E3D-B637-983965DB6507}" type="sibTrans" cxnId="{9C99AB77-6393-45FB-9300-93D7B9DB2427}">
      <dgm:prSet/>
      <dgm:spPr/>
      <dgm:t>
        <a:bodyPr/>
        <a:lstStyle/>
        <a:p>
          <a:endParaRPr lang="en-US"/>
        </a:p>
      </dgm:t>
    </dgm:pt>
    <dgm:pt modelId="{B7B7207D-53B8-47A3-8206-D519266D40E5}">
      <dgm:prSet phldrT="[Text]"/>
      <dgm:spPr/>
      <dgm:t>
        <a:bodyPr/>
        <a:lstStyle/>
        <a:p>
          <a:r>
            <a:rPr lang="en-US" b="1" dirty="0"/>
            <a:t>Exchange Rate Management </a:t>
          </a:r>
        </a:p>
      </dgm:t>
    </dgm:pt>
    <dgm:pt modelId="{A10F7CDD-72FD-4A99-B8E1-1A7DD7587F9F}" type="parTrans" cxnId="{BC2456D9-4C0E-4359-9B8C-179B1F24F32D}">
      <dgm:prSet/>
      <dgm:spPr/>
      <dgm:t>
        <a:bodyPr/>
        <a:lstStyle/>
        <a:p>
          <a:endParaRPr lang="en-US"/>
        </a:p>
      </dgm:t>
    </dgm:pt>
    <dgm:pt modelId="{0C08C7A2-4DD6-4AA9-A0AE-D114E4E061EB}" type="sibTrans" cxnId="{BC2456D9-4C0E-4359-9B8C-179B1F24F32D}">
      <dgm:prSet/>
      <dgm:spPr/>
      <dgm:t>
        <a:bodyPr/>
        <a:lstStyle/>
        <a:p>
          <a:endParaRPr lang="en-US"/>
        </a:p>
      </dgm:t>
    </dgm:pt>
    <dgm:pt modelId="{5C4B9656-077E-425B-9D3A-DF61B324F235}">
      <dgm:prSet phldrT="[Text]"/>
      <dgm:spPr/>
      <dgm:t>
        <a:bodyPr/>
        <a:lstStyle/>
        <a:p>
          <a:r>
            <a:rPr lang="en-US" b="1" dirty="0"/>
            <a:t>Energy and Transport</a:t>
          </a:r>
          <a:endParaRPr lang="en-US" dirty="0"/>
        </a:p>
      </dgm:t>
    </dgm:pt>
    <dgm:pt modelId="{E80ABDE7-4C0B-4B55-9467-372E381F994F}" type="parTrans" cxnId="{9ED8376F-A43C-4559-9DAA-8DC6AD112E69}">
      <dgm:prSet/>
      <dgm:spPr/>
      <dgm:t>
        <a:bodyPr/>
        <a:lstStyle/>
        <a:p>
          <a:endParaRPr lang="en-US"/>
        </a:p>
      </dgm:t>
    </dgm:pt>
    <dgm:pt modelId="{5E57E3E3-5011-402A-A351-2A338972003A}" type="sibTrans" cxnId="{9ED8376F-A43C-4559-9DAA-8DC6AD112E69}">
      <dgm:prSet/>
      <dgm:spPr/>
      <dgm:t>
        <a:bodyPr/>
        <a:lstStyle/>
        <a:p>
          <a:endParaRPr lang="en-US"/>
        </a:p>
      </dgm:t>
    </dgm:pt>
    <dgm:pt modelId="{DF875507-E41B-45E6-98E7-F31CA1797C79}">
      <dgm:prSet phldrT="[Text]"/>
      <dgm:spPr/>
      <dgm:t>
        <a:bodyPr/>
        <a:lstStyle/>
        <a:p>
          <a:r>
            <a:rPr lang="en-US" b="1" dirty="0"/>
            <a:t>Border Closure and Insecurity</a:t>
          </a:r>
        </a:p>
      </dgm:t>
    </dgm:pt>
    <dgm:pt modelId="{9FE6BF05-9C4D-441B-AAA0-2CA9AE3B9421}" type="parTrans" cxnId="{4A261B8F-5DA1-4FF4-939C-35FDD783CBEA}">
      <dgm:prSet/>
      <dgm:spPr/>
      <dgm:t>
        <a:bodyPr/>
        <a:lstStyle/>
        <a:p>
          <a:endParaRPr lang="en-US"/>
        </a:p>
      </dgm:t>
    </dgm:pt>
    <dgm:pt modelId="{BADC5712-0D7E-4AA8-B55D-4AFD6CF8561F}" type="sibTrans" cxnId="{4A261B8F-5DA1-4FF4-939C-35FDD783CBEA}">
      <dgm:prSet/>
      <dgm:spPr/>
      <dgm:t>
        <a:bodyPr/>
        <a:lstStyle/>
        <a:p>
          <a:endParaRPr lang="en-US"/>
        </a:p>
      </dgm:t>
    </dgm:pt>
    <dgm:pt modelId="{043E066A-BF65-4EDB-90FE-DA9F7E204F74}">
      <dgm:prSet phldrT="[Text]"/>
      <dgm:spPr/>
      <dgm:t>
        <a:bodyPr/>
        <a:lstStyle/>
        <a:p>
          <a:r>
            <a:rPr lang="en-US" b="1" dirty="0"/>
            <a:t>Monetary Policy</a:t>
          </a:r>
        </a:p>
      </dgm:t>
    </dgm:pt>
    <dgm:pt modelId="{5CC6708D-0C58-4CF0-9170-5DB6EF1F0DB4}" type="parTrans" cxnId="{0F3258B3-DA7A-41EE-BCF7-9E6BD93B76E7}">
      <dgm:prSet/>
      <dgm:spPr/>
      <dgm:t>
        <a:bodyPr/>
        <a:lstStyle/>
        <a:p>
          <a:endParaRPr lang="en-US"/>
        </a:p>
      </dgm:t>
    </dgm:pt>
    <dgm:pt modelId="{428BBE77-7555-47B4-91B5-930EA302E071}" type="sibTrans" cxnId="{0F3258B3-DA7A-41EE-BCF7-9E6BD93B76E7}">
      <dgm:prSet/>
      <dgm:spPr/>
      <dgm:t>
        <a:bodyPr/>
        <a:lstStyle/>
        <a:p>
          <a:endParaRPr lang="en-US"/>
        </a:p>
      </dgm:t>
    </dgm:pt>
    <dgm:pt modelId="{38B1CBDF-BF62-4A85-AF72-FFF8AB8008F9}" type="pres">
      <dgm:prSet presAssocID="{AEF5F0C4-4DB6-464F-8A74-B692E1C891DB}" presName="cycle" presStyleCnt="0">
        <dgm:presLayoutVars>
          <dgm:chMax val="1"/>
          <dgm:dir/>
          <dgm:animLvl val="ctr"/>
          <dgm:resizeHandles val="exact"/>
        </dgm:presLayoutVars>
      </dgm:prSet>
      <dgm:spPr/>
    </dgm:pt>
    <dgm:pt modelId="{F2F94686-B1A0-4BA6-AB2A-4C8ABDC61322}" type="pres">
      <dgm:prSet presAssocID="{9B109898-3296-44D7-953C-8A66E1B3F1DD}" presName="centerShape" presStyleLbl="node0" presStyleIdx="0" presStyleCnt="1"/>
      <dgm:spPr/>
    </dgm:pt>
    <dgm:pt modelId="{A2689EA4-15B8-49DB-8706-63A321783FC4}" type="pres">
      <dgm:prSet presAssocID="{A10F7CDD-72FD-4A99-B8E1-1A7DD7587F9F}" presName="parTrans" presStyleLbl="bgSibTrans2D1" presStyleIdx="0" presStyleCnt="4"/>
      <dgm:spPr/>
    </dgm:pt>
    <dgm:pt modelId="{C18A3983-3166-468A-9F3B-EC1BED0CE4DC}" type="pres">
      <dgm:prSet presAssocID="{B7B7207D-53B8-47A3-8206-D519266D40E5}" presName="node" presStyleLbl="node1" presStyleIdx="0" presStyleCnt="4">
        <dgm:presLayoutVars>
          <dgm:bulletEnabled val="1"/>
        </dgm:presLayoutVars>
      </dgm:prSet>
      <dgm:spPr/>
    </dgm:pt>
    <dgm:pt modelId="{9079AFAD-5AC5-47FE-947B-D8968FA506F7}" type="pres">
      <dgm:prSet presAssocID="{E80ABDE7-4C0B-4B55-9467-372E381F994F}" presName="parTrans" presStyleLbl="bgSibTrans2D1" presStyleIdx="1" presStyleCnt="4"/>
      <dgm:spPr/>
    </dgm:pt>
    <dgm:pt modelId="{B564CC1E-8617-4E06-9B04-8484F6C876A2}" type="pres">
      <dgm:prSet presAssocID="{5C4B9656-077E-425B-9D3A-DF61B324F235}" presName="node" presStyleLbl="node1" presStyleIdx="1" presStyleCnt="4">
        <dgm:presLayoutVars>
          <dgm:bulletEnabled val="1"/>
        </dgm:presLayoutVars>
      </dgm:prSet>
      <dgm:spPr/>
    </dgm:pt>
    <dgm:pt modelId="{21D09753-C22D-4495-A8FE-69733234E488}" type="pres">
      <dgm:prSet presAssocID="{9FE6BF05-9C4D-441B-AAA0-2CA9AE3B9421}" presName="parTrans" presStyleLbl="bgSibTrans2D1" presStyleIdx="2" presStyleCnt="4"/>
      <dgm:spPr/>
    </dgm:pt>
    <dgm:pt modelId="{522EAA01-80DE-46BE-B376-891784ADF5DC}" type="pres">
      <dgm:prSet presAssocID="{DF875507-E41B-45E6-98E7-F31CA1797C79}" presName="node" presStyleLbl="node1" presStyleIdx="2" presStyleCnt="4">
        <dgm:presLayoutVars>
          <dgm:bulletEnabled val="1"/>
        </dgm:presLayoutVars>
      </dgm:prSet>
      <dgm:spPr/>
    </dgm:pt>
    <dgm:pt modelId="{4E2AFB80-1EA6-4F4A-9FC0-762C46D1BFE9}" type="pres">
      <dgm:prSet presAssocID="{5CC6708D-0C58-4CF0-9170-5DB6EF1F0DB4}" presName="parTrans" presStyleLbl="bgSibTrans2D1" presStyleIdx="3" presStyleCnt="4"/>
      <dgm:spPr/>
    </dgm:pt>
    <dgm:pt modelId="{6C7FAA43-EF94-4B20-B4B1-368A2F3FE70F}" type="pres">
      <dgm:prSet presAssocID="{043E066A-BF65-4EDB-90FE-DA9F7E204F74}" presName="node" presStyleLbl="node1" presStyleIdx="3" presStyleCnt="4">
        <dgm:presLayoutVars>
          <dgm:bulletEnabled val="1"/>
        </dgm:presLayoutVars>
      </dgm:prSet>
      <dgm:spPr/>
    </dgm:pt>
  </dgm:ptLst>
  <dgm:cxnLst>
    <dgm:cxn modelId="{B1316A0D-E12E-4F73-95F5-3945B719844C}" type="presOf" srcId="{5CC6708D-0C58-4CF0-9170-5DB6EF1F0DB4}" destId="{4E2AFB80-1EA6-4F4A-9FC0-762C46D1BFE9}" srcOrd="0" destOrd="0" presId="urn:microsoft.com/office/officeart/2005/8/layout/radial4"/>
    <dgm:cxn modelId="{23066316-C373-4FE8-A28F-0CFB623D81ED}" type="presOf" srcId="{AEF5F0C4-4DB6-464F-8A74-B692E1C891DB}" destId="{38B1CBDF-BF62-4A85-AF72-FFF8AB8008F9}" srcOrd="0" destOrd="0" presId="urn:microsoft.com/office/officeart/2005/8/layout/radial4"/>
    <dgm:cxn modelId="{25C0AB36-ECEE-48C6-BC28-7A3CFA74CD9B}" type="presOf" srcId="{B7B7207D-53B8-47A3-8206-D519266D40E5}" destId="{C18A3983-3166-468A-9F3B-EC1BED0CE4DC}" srcOrd="0" destOrd="0" presId="urn:microsoft.com/office/officeart/2005/8/layout/radial4"/>
    <dgm:cxn modelId="{23A3003C-D682-448D-9F8C-537AE25DC44A}" type="presOf" srcId="{043E066A-BF65-4EDB-90FE-DA9F7E204F74}" destId="{6C7FAA43-EF94-4B20-B4B1-368A2F3FE70F}" srcOrd="0" destOrd="0" presId="urn:microsoft.com/office/officeart/2005/8/layout/radial4"/>
    <dgm:cxn modelId="{9ED8376F-A43C-4559-9DAA-8DC6AD112E69}" srcId="{9B109898-3296-44D7-953C-8A66E1B3F1DD}" destId="{5C4B9656-077E-425B-9D3A-DF61B324F235}" srcOrd="1" destOrd="0" parTransId="{E80ABDE7-4C0B-4B55-9467-372E381F994F}" sibTransId="{5E57E3E3-5011-402A-A351-2A338972003A}"/>
    <dgm:cxn modelId="{54A1A06F-06AA-4B3C-B9F4-6C590014944B}" type="presOf" srcId="{9FE6BF05-9C4D-441B-AAA0-2CA9AE3B9421}" destId="{21D09753-C22D-4495-A8FE-69733234E488}" srcOrd="0" destOrd="0" presId="urn:microsoft.com/office/officeart/2005/8/layout/radial4"/>
    <dgm:cxn modelId="{9C99AB77-6393-45FB-9300-93D7B9DB2427}" srcId="{AEF5F0C4-4DB6-464F-8A74-B692E1C891DB}" destId="{9B109898-3296-44D7-953C-8A66E1B3F1DD}" srcOrd="0" destOrd="0" parTransId="{C64E5899-8D82-46D1-801F-3200C3712756}" sibTransId="{6F709C97-8A9B-4E3D-B637-983965DB6507}"/>
    <dgm:cxn modelId="{4A261B8F-5DA1-4FF4-939C-35FDD783CBEA}" srcId="{9B109898-3296-44D7-953C-8A66E1B3F1DD}" destId="{DF875507-E41B-45E6-98E7-F31CA1797C79}" srcOrd="2" destOrd="0" parTransId="{9FE6BF05-9C4D-441B-AAA0-2CA9AE3B9421}" sibTransId="{BADC5712-0D7E-4AA8-B55D-4AFD6CF8561F}"/>
    <dgm:cxn modelId="{164CC998-3E91-451B-BAC6-A9B02ED11995}" type="presOf" srcId="{9B109898-3296-44D7-953C-8A66E1B3F1DD}" destId="{F2F94686-B1A0-4BA6-AB2A-4C8ABDC61322}" srcOrd="0" destOrd="0" presId="urn:microsoft.com/office/officeart/2005/8/layout/radial4"/>
    <dgm:cxn modelId="{9F40B8A0-1438-4843-92C0-1CEEEF55F617}" type="presOf" srcId="{E80ABDE7-4C0B-4B55-9467-372E381F994F}" destId="{9079AFAD-5AC5-47FE-947B-D8968FA506F7}" srcOrd="0" destOrd="0" presId="urn:microsoft.com/office/officeart/2005/8/layout/radial4"/>
    <dgm:cxn modelId="{0F3258B3-DA7A-41EE-BCF7-9E6BD93B76E7}" srcId="{9B109898-3296-44D7-953C-8A66E1B3F1DD}" destId="{043E066A-BF65-4EDB-90FE-DA9F7E204F74}" srcOrd="3" destOrd="0" parTransId="{5CC6708D-0C58-4CF0-9170-5DB6EF1F0DB4}" sibTransId="{428BBE77-7555-47B4-91B5-930EA302E071}"/>
    <dgm:cxn modelId="{C1156BB4-A4BA-4FAD-8B6C-168E6266C8E3}" type="presOf" srcId="{DF875507-E41B-45E6-98E7-F31CA1797C79}" destId="{522EAA01-80DE-46BE-B376-891784ADF5DC}" srcOrd="0" destOrd="0" presId="urn:microsoft.com/office/officeart/2005/8/layout/radial4"/>
    <dgm:cxn modelId="{BC2456D9-4C0E-4359-9B8C-179B1F24F32D}" srcId="{9B109898-3296-44D7-953C-8A66E1B3F1DD}" destId="{B7B7207D-53B8-47A3-8206-D519266D40E5}" srcOrd="0" destOrd="0" parTransId="{A10F7CDD-72FD-4A99-B8E1-1A7DD7587F9F}" sibTransId="{0C08C7A2-4DD6-4AA9-A0AE-D114E4E061EB}"/>
    <dgm:cxn modelId="{F48655E1-C19D-4B3C-AAF6-2E7F523FE718}" type="presOf" srcId="{A10F7CDD-72FD-4A99-B8E1-1A7DD7587F9F}" destId="{A2689EA4-15B8-49DB-8706-63A321783FC4}" srcOrd="0" destOrd="0" presId="urn:microsoft.com/office/officeart/2005/8/layout/radial4"/>
    <dgm:cxn modelId="{D0344FF9-ECC6-46F5-AB90-6D468886BFB9}" type="presOf" srcId="{5C4B9656-077E-425B-9D3A-DF61B324F235}" destId="{B564CC1E-8617-4E06-9B04-8484F6C876A2}" srcOrd="0" destOrd="0" presId="urn:microsoft.com/office/officeart/2005/8/layout/radial4"/>
    <dgm:cxn modelId="{A0CF8731-D4DC-42AD-8F34-A3A2F6B0442C}" type="presParOf" srcId="{38B1CBDF-BF62-4A85-AF72-FFF8AB8008F9}" destId="{F2F94686-B1A0-4BA6-AB2A-4C8ABDC61322}" srcOrd="0" destOrd="0" presId="urn:microsoft.com/office/officeart/2005/8/layout/radial4"/>
    <dgm:cxn modelId="{CCAB7A55-CEE8-4177-833E-FAF8041BD6CF}" type="presParOf" srcId="{38B1CBDF-BF62-4A85-AF72-FFF8AB8008F9}" destId="{A2689EA4-15B8-49DB-8706-63A321783FC4}" srcOrd="1" destOrd="0" presId="urn:microsoft.com/office/officeart/2005/8/layout/radial4"/>
    <dgm:cxn modelId="{14AEF9A9-912E-424E-BD4C-146D008F9E38}" type="presParOf" srcId="{38B1CBDF-BF62-4A85-AF72-FFF8AB8008F9}" destId="{C18A3983-3166-468A-9F3B-EC1BED0CE4DC}" srcOrd="2" destOrd="0" presId="urn:microsoft.com/office/officeart/2005/8/layout/radial4"/>
    <dgm:cxn modelId="{BD6320D7-2B7A-4B7F-9D30-E3F769613A0E}" type="presParOf" srcId="{38B1CBDF-BF62-4A85-AF72-FFF8AB8008F9}" destId="{9079AFAD-5AC5-47FE-947B-D8968FA506F7}" srcOrd="3" destOrd="0" presId="urn:microsoft.com/office/officeart/2005/8/layout/radial4"/>
    <dgm:cxn modelId="{18EDABFB-BDE4-4CE3-BA2E-1F5A8ECE79AB}" type="presParOf" srcId="{38B1CBDF-BF62-4A85-AF72-FFF8AB8008F9}" destId="{B564CC1E-8617-4E06-9B04-8484F6C876A2}" srcOrd="4" destOrd="0" presId="urn:microsoft.com/office/officeart/2005/8/layout/radial4"/>
    <dgm:cxn modelId="{EF84DB38-9394-4077-86BB-B701C9694F70}" type="presParOf" srcId="{38B1CBDF-BF62-4A85-AF72-FFF8AB8008F9}" destId="{21D09753-C22D-4495-A8FE-69733234E488}" srcOrd="5" destOrd="0" presId="urn:microsoft.com/office/officeart/2005/8/layout/radial4"/>
    <dgm:cxn modelId="{94E0CC96-8F6F-44BB-B866-F02F4689191B}" type="presParOf" srcId="{38B1CBDF-BF62-4A85-AF72-FFF8AB8008F9}" destId="{522EAA01-80DE-46BE-B376-891784ADF5DC}" srcOrd="6" destOrd="0" presId="urn:microsoft.com/office/officeart/2005/8/layout/radial4"/>
    <dgm:cxn modelId="{827792ED-D2EE-49EF-9421-5FACD943C67A}" type="presParOf" srcId="{38B1CBDF-BF62-4A85-AF72-FFF8AB8008F9}" destId="{4E2AFB80-1EA6-4F4A-9FC0-762C46D1BFE9}" srcOrd="7" destOrd="0" presId="urn:microsoft.com/office/officeart/2005/8/layout/radial4"/>
    <dgm:cxn modelId="{07522B3E-BB75-4E93-8A6B-63A84FE1BD03}" type="presParOf" srcId="{38B1CBDF-BF62-4A85-AF72-FFF8AB8008F9}" destId="{6C7FAA43-EF94-4B20-B4B1-368A2F3FE70F}" srcOrd="8"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94686-B1A0-4BA6-AB2A-4C8ABDC61322}">
      <dsp:nvSpPr>
        <dsp:cNvPr id="0" name=""/>
        <dsp:cNvSpPr/>
      </dsp:nvSpPr>
      <dsp:spPr>
        <a:xfrm>
          <a:off x="2918766" y="2681627"/>
          <a:ext cx="2159087" cy="2159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b="1" kern="1200" dirty="0"/>
            <a:t>Inflation</a:t>
          </a:r>
        </a:p>
      </dsp:txBody>
      <dsp:txXfrm>
        <a:off x="3234957" y="2997818"/>
        <a:ext cx="1526705" cy="1526705"/>
      </dsp:txXfrm>
    </dsp:sp>
    <dsp:sp modelId="{A2689EA4-15B8-49DB-8706-63A321783FC4}">
      <dsp:nvSpPr>
        <dsp:cNvPr id="0" name=""/>
        <dsp:cNvSpPr/>
      </dsp:nvSpPr>
      <dsp:spPr>
        <a:xfrm rot="11700000">
          <a:off x="994763" y="2901494"/>
          <a:ext cx="1886859" cy="6153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8A3983-3166-468A-9F3B-EC1BED0CE4DC}">
      <dsp:nvSpPr>
        <dsp:cNvPr id="0" name=""/>
        <dsp:cNvSpPr/>
      </dsp:nvSpPr>
      <dsp:spPr>
        <a:xfrm>
          <a:off x="1343" y="2144533"/>
          <a:ext cx="2051133" cy="16409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a:lnSpc>
              <a:spcPct val="90000"/>
            </a:lnSpc>
            <a:spcBef>
              <a:spcPct val="0"/>
            </a:spcBef>
            <a:spcAft>
              <a:spcPct val="35000"/>
            </a:spcAft>
            <a:buNone/>
          </a:pPr>
          <a:r>
            <a:rPr lang="en-US" sz="2600" b="1" kern="1200" dirty="0"/>
            <a:t>Exchange Rate Management </a:t>
          </a:r>
        </a:p>
      </dsp:txBody>
      <dsp:txXfrm>
        <a:off x="49403" y="2192593"/>
        <a:ext cx="1955013" cy="1544786"/>
      </dsp:txXfrm>
    </dsp:sp>
    <dsp:sp modelId="{9079AFAD-5AC5-47FE-947B-D8968FA506F7}">
      <dsp:nvSpPr>
        <dsp:cNvPr id="0" name=""/>
        <dsp:cNvSpPr/>
      </dsp:nvSpPr>
      <dsp:spPr>
        <a:xfrm rot="14700000">
          <a:off x="2153524" y="1520536"/>
          <a:ext cx="1886859" cy="6153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64CC1E-8617-4E06-9B04-8484F6C876A2}">
      <dsp:nvSpPr>
        <dsp:cNvPr id="0" name=""/>
        <dsp:cNvSpPr/>
      </dsp:nvSpPr>
      <dsp:spPr>
        <a:xfrm>
          <a:off x="1672676" y="152715"/>
          <a:ext cx="2051133" cy="16409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a:lnSpc>
              <a:spcPct val="90000"/>
            </a:lnSpc>
            <a:spcBef>
              <a:spcPct val="0"/>
            </a:spcBef>
            <a:spcAft>
              <a:spcPct val="35000"/>
            </a:spcAft>
            <a:buNone/>
          </a:pPr>
          <a:r>
            <a:rPr lang="en-US" sz="2600" b="1" kern="1200" dirty="0"/>
            <a:t>Energy and Transport</a:t>
          </a:r>
          <a:endParaRPr lang="en-US" sz="2600" kern="1200" dirty="0"/>
        </a:p>
      </dsp:txBody>
      <dsp:txXfrm>
        <a:off x="1720736" y="200775"/>
        <a:ext cx="1955013" cy="1544786"/>
      </dsp:txXfrm>
    </dsp:sp>
    <dsp:sp modelId="{21D09753-C22D-4495-A8FE-69733234E488}">
      <dsp:nvSpPr>
        <dsp:cNvPr id="0" name=""/>
        <dsp:cNvSpPr/>
      </dsp:nvSpPr>
      <dsp:spPr>
        <a:xfrm rot="17700000">
          <a:off x="3956237" y="1520536"/>
          <a:ext cx="1886859" cy="6153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2EAA01-80DE-46BE-B376-891784ADF5DC}">
      <dsp:nvSpPr>
        <dsp:cNvPr id="0" name=""/>
        <dsp:cNvSpPr/>
      </dsp:nvSpPr>
      <dsp:spPr>
        <a:xfrm>
          <a:off x="4272810" y="152715"/>
          <a:ext cx="2051133" cy="16409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a:lnSpc>
              <a:spcPct val="90000"/>
            </a:lnSpc>
            <a:spcBef>
              <a:spcPct val="0"/>
            </a:spcBef>
            <a:spcAft>
              <a:spcPct val="35000"/>
            </a:spcAft>
            <a:buNone/>
          </a:pPr>
          <a:r>
            <a:rPr lang="en-US" sz="2600" b="1" kern="1200" dirty="0"/>
            <a:t>Border Closure and Insecurity</a:t>
          </a:r>
        </a:p>
      </dsp:txBody>
      <dsp:txXfrm>
        <a:off x="4320870" y="200775"/>
        <a:ext cx="1955013" cy="1544786"/>
      </dsp:txXfrm>
    </dsp:sp>
    <dsp:sp modelId="{4E2AFB80-1EA6-4F4A-9FC0-762C46D1BFE9}">
      <dsp:nvSpPr>
        <dsp:cNvPr id="0" name=""/>
        <dsp:cNvSpPr/>
      </dsp:nvSpPr>
      <dsp:spPr>
        <a:xfrm rot="20700000">
          <a:off x="5114998" y="2901494"/>
          <a:ext cx="1886859" cy="6153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7FAA43-EF94-4B20-B4B1-368A2F3FE70F}">
      <dsp:nvSpPr>
        <dsp:cNvPr id="0" name=""/>
        <dsp:cNvSpPr/>
      </dsp:nvSpPr>
      <dsp:spPr>
        <a:xfrm>
          <a:off x="5944144" y="2144533"/>
          <a:ext cx="2051133" cy="16409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155700">
            <a:lnSpc>
              <a:spcPct val="90000"/>
            </a:lnSpc>
            <a:spcBef>
              <a:spcPct val="0"/>
            </a:spcBef>
            <a:spcAft>
              <a:spcPct val="35000"/>
            </a:spcAft>
            <a:buNone/>
          </a:pPr>
          <a:r>
            <a:rPr lang="en-US" sz="2600" b="1" kern="1200" dirty="0"/>
            <a:t>Monetary Policy</a:t>
          </a:r>
        </a:p>
      </dsp:txBody>
      <dsp:txXfrm>
        <a:off x="5992204" y="2192593"/>
        <a:ext cx="1955013" cy="154478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1CBED-DC2D-2640-DBE1-CF40C1A657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G"/>
          </a:p>
        </p:txBody>
      </p:sp>
      <p:sp>
        <p:nvSpPr>
          <p:cNvPr id="3" name="Subtitle 2">
            <a:extLst>
              <a:ext uri="{FF2B5EF4-FFF2-40B4-BE49-F238E27FC236}">
                <a16:creationId xmlns:a16="http://schemas.microsoft.com/office/drawing/2014/main" id="{5CC0915C-8B05-1D5B-5C30-A87FCAB9A4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G"/>
          </a:p>
        </p:txBody>
      </p:sp>
      <p:sp>
        <p:nvSpPr>
          <p:cNvPr id="4" name="Date Placeholder 3">
            <a:extLst>
              <a:ext uri="{FF2B5EF4-FFF2-40B4-BE49-F238E27FC236}">
                <a16:creationId xmlns:a16="http://schemas.microsoft.com/office/drawing/2014/main" id="{37335494-1114-51EE-2032-1A8540E79B5A}"/>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5" name="Footer Placeholder 4">
            <a:extLst>
              <a:ext uri="{FF2B5EF4-FFF2-40B4-BE49-F238E27FC236}">
                <a16:creationId xmlns:a16="http://schemas.microsoft.com/office/drawing/2014/main" id="{20758D22-E807-DC51-29C3-5DF9FDE7BD2D}"/>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63DFF41B-115D-07B8-8AA8-ABF55A24BBCF}"/>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52485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6ECB6-7528-5CA4-0B93-41692E3E70A5}"/>
              </a:ext>
            </a:extLst>
          </p:cNvPr>
          <p:cNvSpPr>
            <a:spLocks noGrp="1"/>
          </p:cNvSpPr>
          <p:nvPr>
            <p:ph type="title"/>
          </p:nvPr>
        </p:nvSpPr>
        <p:spPr/>
        <p:txBody>
          <a:bodyPr/>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C344EF75-0666-3F20-1C77-A842499E45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ED0731E2-B325-24EF-6BE4-A66CF8768C6D}"/>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5" name="Footer Placeholder 4">
            <a:extLst>
              <a:ext uri="{FF2B5EF4-FFF2-40B4-BE49-F238E27FC236}">
                <a16:creationId xmlns:a16="http://schemas.microsoft.com/office/drawing/2014/main" id="{8E54ED26-F2EC-44DE-9DA7-852F8F8F3B9D}"/>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1EF765EA-5E09-231B-ED87-0E04DBBB81BF}"/>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409906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6ED86-3BB7-3489-378C-37EA891CBE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C7C7D389-8292-29CF-8756-46E68F2748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2A3F8626-41D2-3F6E-2F84-13079D908A04}"/>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5" name="Footer Placeholder 4">
            <a:extLst>
              <a:ext uri="{FF2B5EF4-FFF2-40B4-BE49-F238E27FC236}">
                <a16:creationId xmlns:a16="http://schemas.microsoft.com/office/drawing/2014/main" id="{52869C39-48EC-F6FF-2408-094C31F8A925}"/>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A5705262-1513-5B7F-C125-67BF445B0DC7}"/>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352580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C8D95-3D32-4B12-7B03-0A5DDDFA3E48}"/>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4326132A-2A3D-9A95-FF48-F1F4FB08AC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F13AE700-CBC2-4B28-A307-BB88B2F63191}"/>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5" name="Footer Placeholder 4">
            <a:extLst>
              <a:ext uri="{FF2B5EF4-FFF2-40B4-BE49-F238E27FC236}">
                <a16:creationId xmlns:a16="http://schemas.microsoft.com/office/drawing/2014/main" id="{8D95DB37-E3F9-F044-93AB-43BF348D035F}"/>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81AD9E57-8C8F-BF02-9D48-CBC21B3D6516}"/>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1216759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0CDDF-507D-0C8C-E4E6-B53BE6716F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G"/>
          </a:p>
        </p:txBody>
      </p:sp>
      <p:sp>
        <p:nvSpPr>
          <p:cNvPr id="3" name="Text Placeholder 2">
            <a:extLst>
              <a:ext uri="{FF2B5EF4-FFF2-40B4-BE49-F238E27FC236}">
                <a16:creationId xmlns:a16="http://schemas.microsoft.com/office/drawing/2014/main" id="{A84653D0-1612-1D8E-75C3-DCF826AF1A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1FF0EA-65C9-3952-6593-D8D9D47C7619}"/>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5" name="Footer Placeholder 4">
            <a:extLst>
              <a:ext uri="{FF2B5EF4-FFF2-40B4-BE49-F238E27FC236}">
                <a16:creationId xmlns:a16="http://schemas.microsoft.com/office/drawing/2014/main" id="{4CE7EF7C-D0C0-1843-0186-887B244CFBC0}"/>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C6A7265B-3FA7-C427-3577-055CE2067324}"/>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295976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C49EF-044D-FC7E-E863-AAA3ED0E5754}"/>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6E587240-F6B8-C15A-6660-7A2A662AF9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Content Placeholder 3">
            <a:extLst>
              <a:ext uri="{FF2B5EF4-FFF2-40B4-BE49-F238E27FC236}">
                <a16:creationId xmlns:a16="http://schemas.microsoft.com/office/drawing/2014/main" id="{79EB71A3-5B96-A09E-1D47-7C0110B685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Date Placeholder 4">
            <a:extLst>
              <a:ext uri="{FF2B5EF4-FFF2-40B4-BE49-F238E27FC236}">
                <a16:creationId xmlns:a16="http://schemas.microsoft.com/office/drawing/2014/main" id="{6175252B-917D-CDE4-1753-689E4AAC8906}"/>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6" name="Footer Placeholder 5">
            <a:extLst>
              <a:ext uri="{FF2B5EF4-FFF2-40B4-BE49-F238E27FC236}">
                <a16:creationId xmlns:a16="http://schemas.microsoft.com/office/drawing/2014/main" id="{4B8434E7-09F2-4E4D-EA31-ACC70E3A187C}"/>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F31AABC6-26F9-4C96-0678-D22F2877A466}"/>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118584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ED3FD-AF85-5B61-BA6A-FF6281FE0E09}"/>
              </a:ext>
            </a:extLst>
          </p:cNvPr>
          <p:cNvSpPr>
            <a:spLocks noGrp="1"/>
          </p:cNvSpPr>
          <p:nvPr>
            <p:ph type="title"/>
          </p:nvPr>
        </p:nvSpPr>
        <p:spPr>
          <a:xfrm>
            <a:off x="839788" y="365125"/>
            <a:ext cx="10515600" cy="1325563"/>
          </a:xfrm>
        </p:spPr>
        <p:txBody>
          <a:bodyPr/>
          <a:lstStyle/>
          <a:p>
            <a:r>
              <a:rPr lang="en-US"/>
              <a:t>Click to edit Master title style</a:t>
            </a:r>
            <a:endParaRPr lang="en-NG"/>
          </a:p>
        </p:txBody>
      </p:sp>
      <p:sp>
        <p:nvSpPr>
          <p:cNvPr id="3" name="Text Placeholder 2">
            <a:extLst>
              <a:ext uri="{FF2B5EF4-FFF2-40B4-BE49-F238E27FC236}">
                <a16:creationId xmlns:a16="http://schemas.microsoft.com/office/drawing/2014/main" id="{57792B0C-90F6-783F-B092-9D23B24CC5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911E6-F7D4-A732-FA84-232D5581F6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Text Placeholder 4">
            <a:extLst>
              <a:ext uri="{FF2B5EF4-FFF2-40B4-BE49-F238E27FC236}">
                <a16:creationId xmlns:a16="http://schemas.microsoft.com/office/drawing/2014/main" id="{FD3BBDC7-3E07-4F07-792B-95AA3BB03A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55F8AF-44DA-235D-42EF-4CBDAB6C1D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7" name="Date Placeholder 6">
            <a:extLst>
              <a:ext uri="{FF2B5EF4-FFF2-40B4-BE49-F238E27FC236}">
                <a16:creationId xmlns:a16="http://schemas.microsoft.com/office/drawing/2014/main" id="{54E19558-C291-8DA7-49A9-BA621DE56780}"/>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8" name="Footer Placeholder 7">
            <a:extLst>
              <a:ext uri="{FF2B5EF4-FFF2-40B4-BE49-F238E27FC236}">
                <a16:creationId xmlns:a16="http://schemas.microsoft.com/office/drawing/2014/main" id="{7A1BBBE0-C461-577C-48F9-F7C2C0E9FDCD}"/>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8345D640-5B3F-F7C8-D9E1-B41808DE1914}"/>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380057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F5399-E7A1-3F8D-5D4E-AAB141292F52}"/>
              </a:ext>
            </a:extLst>
          </p:cNvPr>
          <p:cNvSpPr>
            <a:spLocks noGrp="1"/>
          </p:cNvSpPr>
          <p:nvPr>
            <p:ph type="title"/>
          </p:nvPr>
        </p:nvSpPr>
        <p:spPr/>
        <p:txBody>
          <a:bodyPr/>
          <a:lstStyle/>
          <a:p>
            <a:r>
              <a:rPr lang="en-US"/>
              <a:t>Click to edit Master title style</a:t>
            </a:r>
            <a:endParaRPr lang="en-NG"/>
          </a:p>
        </p:txBody>
      </p:sp>
      <p:sp>
        <p:nvSpPr>
          <p:cNvPr id="3" name="Date Placeholder 2">
            <a:extLst>
              <a:ext uri="{FF2B5EF4-FFF2-40B4-BE49-F238E27FC236}">
                <a16:creationId xmlns:a16="http://schemas.microsoft.com/office/drawing/2014/main" id="{89C17B56-1A4D-849B-828C-521A692356A4}"/>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4" name="Footer Placeholder 3">
            <a:extLst>
              <a:ext uri="{FF2B5EF4-FFF2-40B4-BE49-F238E27FC236}">
                <a16:creationId xmlns:a16="http://schemas.microsoft.com/office/drawing/2014/main" id="{55637C45-0D3F-0C79-A374-700307BC9038}"/>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3D08F5C9-80C6-741B-3ED9-DF17DE54DA2E}"/>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140459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07DABB-70A3-F0C7-0CAB-516C4FC92B68}"/>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3" name="Footer Placeholder 2">
            <a:extLst>
              <a:ext uri="{FF2B5EF4-FFF2-40B4-BE49-F238E27FC236}">
                <a16:creationId xmlns:a16="http://schemas.microsoft.com/office/drawing/2014/main" id="{6CEBBF93-F7F3-C884-3A9F-BF1B93A68815}"/>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38074555-7DF0-96CE-6889-E30C5BCF909A}"/>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98286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48E4D-E461-E32B-65D2-A30DC08DF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Content Placeholder 2">
            <a:extLst>
              <a:ext uri="{FF2B5EF4-FFF2-40B4-BE49-F238E27FC236}">
                <a16:creationId xmlns:a16="http://schemas.microsoft.com/office/drawing/2014/main" id="{18502387-DE50-6B6B-3ACA-12D7BDED3F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Text Placeholder 3">
            <a:extLst>
              <a:ext uri="{FF2B5EF4-FFF2-40B4-BE49-F238E27FC236}">
                <a16:creationId xmlns:a16="http://schemas.microsoft.com/office/drawing/2014/main" id="{F7BC5E4E-5B0D-ACAB-A6AB-D47FEFA6D7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EF5CD9-D422-75F2-9B55-0C2E66AD446D}"/>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6" name="Footer Placeholder 5">
            <a:extLst>
              <a:ext uri="{FF2B5EF4-FFF2-40B4-BE49-F238E27FC236}">
                <a16:creationId xmlns:a16="http://schemas.microsoft.com/office/drawing/2014/main" id="{7B8D759D-65D7-8BF0-B7E6-6F4B5201BFD9}"/>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D4A6C374-D3EB-A4B4-B597-7542F1D0F2DB}"/>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107565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37B3-0633-C053-95D3-7B95025BDE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Picture Placeholder 2">
            <a:extLst>
              <a:ext uri="{FF2B5EF4-FFF2-40B4-BE49-F238E27FC236}">
                <a16:creationId xmlns:a16="http://schemas.microsoft.com/office/drawing/2014/main" id="{FDC0AAE3-7DDE-401A-BC87-02A9ECF406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01F14288-76F6-561C-72AD-A5540D9E8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95ED7C-356F-389D-05F5-A01CA3EC04F2}"/>
              </a:ext>
            </a:extLst>
          </p:cNvPr>
          <p:cNvSpPr>
            <a:spLocks noGrp="1"/>
          </p:cNvSpPr>
          <p:nvPr>
            <p:ph type="dt" sz="half" idx="10"/>
          </p:nvPr>
        </p:nvSpPr>
        <p:spPr/>
        <p:txBody>
          <a:bodyPr/>
          <a:lstStyle/>
          <a:p>
            <a:fld id="{26B1C46D-4C0F-4DEA-9F6B-233099972A1F}" type="datetimeFigureOut">
              <a:rPr lang="en-NG" smtClean="0"/>
              <a:t>26/05/2022</a:t>
            </a:fld>
            <a:endParaRPr lang="en-NG"/>
          </a:p>
        </p:txBody>
      </p:sp>
      <p:sp>
        <p:nvSpPr>
          <p:cNvPr id="6" name="Footer Placeholder 5">
            <a:extLst>
              <a:ext uri="{FF2B5EF4-FFF2-40B4-BE49-F238E27FC236}">
                <a16:creationId xmlns:a16="http://schemas.microsoft.com/office/drawing/2014/main" id="{205C7194-ED96-C688-A262-84CC09167DE9}"/>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D372C7F8-D528-1180-B85C-DA03B66F9EBE}"/>
              </a:ext>
            </a:extLst>
          </p:cNvPr>
          <p:cNvSpPr>
            <a:spLocks noGrp="1"/>
          </p:cNvSpPr>
          <p:nvPr>
            <p:ph type="sldNum" sz="quarter" idx="12"/>
          </p:nvPr>
        </p:nvSpPr>
        <p:spPr/>
        <p:txBody>
          <a:bodyPr/>
          <a:lstStyle/>
          <a:p>
            <a:fld id="{54485F17-F38E-4EF7-88B7-00649FDB20F8}" type="slidenum">
              <a:rPr lang="en-NG" smtClean="0"/>
              <a:t>‹#›</a:t>
            </a:fld>
            <a:endParaRPr lang="en-NG"/>
          </a:p>
        </p:txBody>
      </p:sp>
    </p:spTree>
    <p:extLst>
      <p:ext uri="{BB962C8B-B14F-4D97-AF65-F5344CB8AC3E}">
        <p14:creationId xmlns:p14="http://schemas.microsoft.com/office/powerpoint/2010/main" val="798495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4130CA-3526-D085-6241-6B5195A0EE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G"/>
          </a:p>
        </p:txBody>
      </p:sp>
      <p:sp>
        <p:nvSpPr>
          <p:cNvPr id="3" name="Text Placeholder 2">
            <a:extLst>
              <a:ext uri="{FF2B5EF4-FFF2-40B4-BE49-F238E27FC236}">
                <a16:creationId xmlns:a16="http://schemas.microsoft.com/office/drawing/2014/main" id="{8EC06600-C426-0927-16E2-CEA01D3FAD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5E93341B-149C-4725-4617-167B6F1C84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1C46D-4C0F-4DEA-9F6B-233099972A1F}" type="datetimeFigureOut">
              <a:rPr lang="en-NG" smtClean="0"/>
              <a:t>26/05/2022</a:t>
            </a:fld>
            <a:endParaRPr lang="en-NG"/>
          </a:p>
        </p:txBody>
      </p:sp>
      <p:sp>
        <p:nvSpPr>
          <p:cNvPr id="5" name="Footer Placeholder 4">
            <a:extLst>
              <a:ext uri="{FF2B5EF4-FFF2-40B4-BE49-F238E27FC236}">
                <a16:creationId xmlns:a16="http://schemas.microsoft.com/office/drawing/2014/main" id="{D8243BB0-3FF9-9EBC-D10F-3B1EFCF54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26569CBE-D51D-C647-C7CD-44D5DC29DF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85F17-F38E-4EF7-88B7-00649FDB20F8}" type="slidenum">
              <a:rPr lang="en-NG" smtClean="0"/>
              <a:t>‹#›</a:t>
            </a:fld>
            <a:endParaRPr lang="en-NG"/>
          </a:p>
        </p:txBody>
      </p:sp>
    </p:spTree>
    <p:extLst>
      <p:ext uri="{BB962C8B-B14F-4D97-AF65-F5344CB8AC3E}">
        <p14:creationId xmlns:p14="http://schemas.microsoft.com/office/powerpoint/2010/main" val="3364095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5788241" y="342902"/>
            <a:ext cx="5415377" cy="3914788"/>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On Rising inflation in Nigeria</a:t>
            </a:r>
          </a:p>
        </p:txBody>
      </p:sp>
      <p:sp>
        <p:nvSpPr>
          <p:cNvPr id="3" name="Subtitle 2">
            <a:extLst>
              <a:ext uri="{FF2B5EF4-FFF2-40B4-BE49-F238E27FC236}">
                <a16:creationId xmlns:a16="http://schemas.microsoft.com/office/drawing/2014/main" id="{9E5312DD-A3EB-4E5A-9AFC-5D17DBFA5F32}"/>
              </a:ext>
            </a:extLst>
          </p:cNvPr>
          <p:cNvSpPr>
            <a:spLocks noGrp="1"/>
          </p:cNvSpPr>
          <p:nvPr>
            <p:ph type="subTitle" idx="1"/>
          </p:nvPr>
        </p:nvSpPr>
        <p:spPr>
          <a:xfrm>
            <a:off x="6504934" y="4257690"/>
            <a:ext cx="4698684" cy="935747"/>
          </a:xfrm>
          <a:solidFill>
            <a:schemeClr val="bg1">
              <a:lumMod val="95000"/>
            </a:schemeClr>
          </a:solidFill>
        </p:spPr>
        <p:txBody>
          <a:bodyPr>
            <a:normAutofit fontScale="25000" lnSpcReduction="20000"/>
          </a:bodyPr>
          <a:lstStyle/>
          <a:p>
            <a:pPr marL="342900" indent="-342900" algn="l">
              <a:buFont typeface="Arial" panose="020B0604020202020204" pitchFamily="34" charset="0"/>
              <a:buChar char="•"/>
            </a:pPr>
            <a:endParaRPr lang="en-US" dirty="0">
              <a:solidFill>
                <a:srgbClr val="002060"/>
              </a:solidFill>
            </a:endParaRPr>
          </a:p>
          <a:p>
            <a:pPr algn="l"/>
            <a:r>
              <a:rPr lang="en-US" sz="8000" dirty="0" err="1">
                <a:solidFill>
                  <a:srgbClr val="002060"/>
                </a:solidFill>
                <a:latin typeface="Franklin Gothic Demi" panose="020B0703020102020204" pitchFamily="34" charset="0"/>
                <a:ea typeface="MS PGothic" panose="020B0600070205080204" pitchFamily="34" charset="-128"/>
              </a:rPr>
              <a:t>Chukwuka</a:t>
            </a:r>
            <a:r>
              <a:rPr lang="en-US" sz="8000" dirty="0">
                <a:solidFill>
                  <a:srgbClr val="002060"/>
                </a:solidFill>
                <a:latin typeface="Franklin Gothic Demi" panose="020B0703020102020204" pitchFamily="34" charset="0"/>
                <a:ea typeface="MS PGothic" panose="020B0600070205080204" pitchFamily="34" charset="-128"/>
              </a:rPr>
              <a:t> </a:t>
            </a:r>
            <a:r>
              <a:rPr lang="en-US" sz="8000" dirty="0" err="1">
                <a:solidFill>
                  <a:srgbClr val="002060"/>
                </a:solidFill>
                <a:latin typeface="Franklin Gothic Demi" panose="020B0703020102020204" pitchFamily="34" charset="0"/>
                <a:ea typeface="MS PGothic" panose="020B0600070205080204" pitchFamily="34" charset="-128"/>
              </a:rPr>
              <a:t>Onyekwena</a:t>
            </a:r>
            <a:endParaRPr lang="en-US" sz="8000" dirty="0">
              <a:solidFill>
                <a:srgbClr val="002060"/>
              </a:solidFill>
              <a:latin typeface="Franklin Gothic Demi" panose="020B0703020102020204" pitchFamily="34" charset="0"/>
              <a:ea typeface="MS PGothic" panose="020B0600070205080204" pitchFamily="34" charset="-128"/>
            </a:endParaRPr>
          </a:p>
          <a:p>
            <a:pPr algn="l"/>
            <a:r>
              <a:rPr lang="en-US" sz="8000" dirty="0">
                <a:solidFill>
                  <a:srgbClr val="002060"/>
                </a:solidFill>
                <a:latin typeface="Franklin Gothic Demi" panose="020B0703020102020204" pitchFamily="34" charset="0"/>
                <a:ea typeface="MS PGothic" panose="020B0600070205080204" pitchFamily="34" charset="-128"/>
              </a:rPr>
              <a:t>Executive </a:t>
            </a:r>
            <a:r>
              <a:rPr lang="en-US" sz="8000" dirty="0" err="1">
                <a:solidFill>
                  <a:srgbClr val="002060"/>
                </a:solidFill>
                <a:latin typeface="Franklin Gothic Demi" panose="020B0703020102020204" pitchFamily="34" charset="0"/>
                <a:ea typeface="MS PGothic" panose="020B0600070205080204" pitchFamily="34" charset="-128"/>
              </a:rPr>
              <a:t>Directior</a:t>
            </a:r>
            <a:r>
              <a:rPr lang="en-US" sz="8000" dirty="0">
                <a:solidFill>
                  <a:srgbClr val="002060"/>
                </a:solidFill>
                <a:latin typeface="Franklin Gothic Demi" panose="020B0703020102020204" pitchFamily="34" charset="0"/>
                <a:ea typeface="MS PGothic" panose="020B0600070205080204" pitchFamily="34" charset="-128"/>
              </a:rPr>
              <a:t>, CSEA</a:t>
            </a:r>
          </a:p>
          <a:p>
            <a:pPr algn="l"/>
            <a:endParaRPr lang="en-US" dirty="0">
              <a:solidFill>
                <a:srgbClr val="002060"/>
              </a:solidFill>
            </a:endParaRPr>
          </a:p>
          <a:p>
            <a:pPr marL="342900" indent="-342900" algn="l">
              <a:buFont typeface="Arial" panose="020B0604020202020204" pitchFamily="34" charset="0"/>
              <a:buChar char="•"/>
            </a:pPr>
            <a:r>
              <a:rPr lang="en-US" dirty="0">
                <a:solidFill>
                  <a:srgbClr val="002060"/>
                </a:solidFill>
              </a:rPr>
              <a:t>C</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8381" y="5593222"/>
            <a:ext cx="2473909" cy="863310"/>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4959" y="5353235"/>
            <a:ext cx="1973802" cy="13860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ising inflation disrupts customer loyalty | Marketing Edge Magazine">
            <a:extLst>
              <a:ext uri="{FF2B5EF4-FFF2-40B4-BE49-F238E27FC236}">
                <a16:creationId xmlns:a16="http://schemas.microsoft.com/office/drawing/2014/main" id="{0446F32A-D74B-E8DC-A38C-90B142A065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774" y="342902"/>
            <a:ext cx="5463467" cy="3914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011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798286" y="229733"/>
            <a:ext cx="10595428" cy="1191305"/>
          </a:xfrm>
          <a:solidFill>
            <a:schemeClr val="accent5">
              <a:lumMod val="60000"/>
              <a:lumOff val="40000"/>
            </a:schemeClr>
          </a:solidFill>
        </p:spPr>
        <p:txBody>
          <a:bodyPr>
            <a:normAutofit/>
          </a:bodyPr>
          <a:lstStyle/>
          <a:p>
            <a:r>
              <a:rPr lang="en-US" b="1" dirty="0">
                <a:solidFill>
                  <a:srgbClr val="002060"/>
                </a:solidFill>
                <a:latin typeface="MS PGothic" panose="020B0600070205080204" pitchFamily="34" charset="-128"/>
                <a:ea typeface="MS PGothic" panose="020B0600070205080204" pitchFamily="34" charset="-128"/>
              </a:rPr>
              <a:t>Drivers of Inflation in Nigeria</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6553"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6501"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26C98B7B-8BCA-FC2A-73C1-95CECE258329}"/>
              </a:ext>
            </a:extLst>
          </p:cNvPr>
          <p:cNvGraphicFramePr/>
          <p:nvPr>
            <p:extLst>
              <p:ext uri="{D42A27DB-BD31-4B8C-83A1-F6EECF244321}">
                <p14:modId xmlns:p14="http://schemas.microsoft.com/office/powerpoint/2010/main" val="907438238"/>
              </p:ext>
            </p:extLst>
          </p:nvPr>
        </p:nvGraphicFramePr>
        <p:xfrm>
          <a:off x="2097689" y="1524646"/>
          <a:ext cx="7996621" cy="49934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4203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Exchange Rate Management</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219126" y="1757381"/>
            <a:ext cx="5509321" cy="4302033"/>
          </a:xfrm>
        </p:spPr>
        <p:txBody>
          <a:bodyPr>
            <a:noAutofit/>
          </a:bodyPr>
          <a:lstStyle/>
          <a:p>
            <a:pPr marL="285750" indent="-285750" algn="just">
              <a:lnSpc>
                <a:spcPct val="100000"/>
              </a:lnSpc>
              <a:buFont typeface="Arial" panose="020B0604020202020204" pitchFamily="34" charset="0"/>
              <a:buChar char="•"/>
            </a:pPr>
            <a:r>
              <a:rPr lang="en-US" sz="1800" dirty="0">
                <a:solidFill>
                  <a:srgbClr val="002060"/>
                </a:solidFill>
                <a:effectLst/>
                <a:ea typeface="Calibri" panose="020F0502020204030204" pitchFamily="34" charset="0"/>
                <a:cs typeface="Times New Roman" panose="02020603050405020304" pitchFamily="18" charset="0"/>
              </a:rPr>
              <a:t>The exchange rate mismanagement has contributed to the rise in inflationary pressure in Nigeria. The chart suggests that the exchange rate depreciation is the propeller for the rise in the imported food inflation, which is a component of the overall inflation rate. The </a:t>
            </a:r>
            <a:r>
              <a:rPr lang="en-US" sz="1800" b="1" dirty="0">
                <a:solidFill>
                  <a:srgbClr val="002060"/>
                </a:solidFill>
                <a:effectLst/>
                <a:ea typeface="Calibri" panose="020F0502020204030204" pitchFamily="34" charset="0"/>
                <a:cs typeface="Times New Roman" panose="02020603050405020304" pitchFamily="18" charset="0"/>
              </a:rPr>
              <a:t>constant depreciation of Naira contributes to the rise in imported food inflation. </a:t>
            </a:r>
          </a:p>
          <a:p>
            <a:pPr marL="285750" indent="-285750" algn="just">
              <a:lnSpc>
                <a:spcPct val="100000"/>
              </a:lnSpc>
              <a:buFont typeface="Arial" panose="020B0604020202020204" pitchFamily="34" charset="0"/>
              <a:buChar char="•"/>
            </a:pPr>
            <a:r>
              <a:rPr lang="en-US" sz="1800" dirty="0">
                <a:solidFill>
                  <a:srgbClr val="002060"/>
                </a:solidFill>
                <a:effectLst/>
                <a:ea typeface="Calibri" panose="020F0502020204030204" pitchFamily="34" charset="0"/>
                <a:cs typeface="Times New Roman" panose="02020603050405020304" pitchFamily="18" charset="0"/>
              </a:rPr>
              <a:t>Also, the inability of businesses to access foreign exchange through the official exchange-rate window have caused businesses to seek foreign exchange on the parallel market and other alternative sources. The parallel rate influences their business decisions, and fluctuations in the </a:t>
            </a:r>
            <a:r>
              <a:rPr lang="en-US" sz="1800" b="1" dirty="0">
                <a:solidFill>
                  <a:srgbClr val="002060"/>
                </a:solidFill>
                <a:effectLst/>
                <a:ea typeface="Calibri" panose="020F0502020204030204" pitchFamily="34" charset="0"/>
                <a:cs typeface="Times New Roman" panose="02020603050405020304" pitchFamily="18" charset="0"/>
              </a:rPr>
              <a:t>parallel rate pass through to market prices for goods and services</a:t>
            </a:r>
            <a:r>
              <a:rPr lang="en-US" sz="1800" dirty="0">
                <a:solidFill>
                  <a:srgbClr val="002060"/>
                </a:solidFill>
                <a:effectLst/>
                <a:ea typeface="Calibri" panose="020F0502020204030204" pitchFamily="34" charset="0"/>
                <a:cs typeface="Times New Roman" panose="02020603050405020304" pitchFamily="18" charset="0"/>
              </a:rPr>
              <a:t>.</a:t>
            </a:r>
          </a:p>
          <a:p>
            <a:pPr algn="just">
              <a:lnSpc>
                <a:spcPct val="100000"/>
              </a:lnSpc>
            </a:pPr>
            <a:endParaRPr lang="en-US" sz="1800" dirty="0">
              <a:solidFill>
                <a:srgbClr val="002060"/>
              </a:solidFill>
            </a:endParaRPr>
          </a:p>
        </p:txBody>
      </p:sp>
      <p:graphicFrame>
        <p:nvGraphicFramePr>
          <p:cNvPr id="7" name="Chart 6">
            <a:extLst>
              <a:ext uri="{FF2B5EF4-FFF2-40B4-BE49-F238E27FC236}">
                <a16:creationId xmlns:a16="http://schemas.microsoft.com/office/drawing/2014/main" id="{492BE38C-35A0-76F0-190C-6E881C72154A}"/>
              </a:ext>
            </a:extLst>
          </p:cNvPr>
          <p:cNvGraphicFramePr/>
          <p:nvPr>
            <p:extLst>
              <p:ext uri="{D42A27DB-BD31-4B8C-83A1-F6EECF244321}">
                <p14:modId xmlns:p14="http://schemas.microsoft.com/office/powerpoint/2010/main" val="1283997685"/>
              </p:ext>
            </p:extLst>
          </p:nvPr>
        </p:nvGraphicFramePr>
        <p:xfrm>
          <a:off x="5728447" y="1963271"/>
          <a:ext cx="6463553" cy="40961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7518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Energy and Transport</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219125" y="2698675"/>
            <a:ext cx="5509321" cy="3231478"/>
          </a:xfrm>
        </p:spPr>
        <p:txBody>
          <a:bodyPr>
            <a:noAutofit/>
          </a:bodyPr>
          <a:lstStyle/>
          <a:p>
            <a:pPr algn="just">
              <a:lnSpc>
                <a:spcPct val="100000"/>
              </a:lnSpc>
            </a:pPr>
            <a:r>
              <a:rPr lang="en-US" sz="2300" dirty="0">
                <a:solidFill>
                  <a:srgbClr val="002060"/>
                </a:solidFill>
                <a:effectLst/>
                <a:ea typeface="Calibri" panose="020F0502020204030204" pitchFamily="34" charset="0"/>
              </a:rPr>
              <a:t>The rising costs of energy (electricity and fuel) and transport are another contributing factor to high inflation in Nigeria. Recent fuel scarcity and poor road infrastructure are the key factors driving energy and transport cost. The chart below portrays that the cost of energy and transportation proportionately effects the overall inflation rate.</a:t>
            </a:r>
            <a:endParaRPr lang="en-US" sz="2300" dirty="0">
              <a:solidFill>
                <a:srgbClr val="002060"/>
              </a:solidFill>
            </a:endParaRPr>
          </a:p>
        </p:txBody>
      </p:sp>
      <p:graphicFrame>
        <p:nvGraphicFramePr>
          <p:cNvPr id="8" name="Chart 7">
            <a:extLst>
              <a:ext uri="{FF2B5EF4-FFF2-40B4-BE49-F238E27FC236}">
                <a16:creationId xmlns:a16="http://schemas.microsoft.com/office/drawing/2014/main" id="{CA2FE098-E56E-A080-3792-7DC5F6510725}"/>
              </a:ext>
            </a:extLst>
          </p:cNvPr>
          <p:cNvGraphicFramePr/>
          <p:nvPr>
            <p:extLst>
              <p:ext uri="{D42A27DB-BD31-4B8C-83A1-F6EECF244321}">
                <p14:modId xmlns:p14="http://schemas.microsoft.com/office/powerpoint/2010/main" val="370724626"/>
              </p:ext>
            </p:extLst>
          </p:nvPr>
        </p:nvGraphicFramePr>
        <p:xfrm>
          <a:off x="5876365" y="1757381"/>
          <a:ext cx="6315635" cy="41727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9532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Monetary Policy</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219125" y="2698675"/>
            <a:ext cx="5509321" cy="2290184"/>
          </a:xfrm>
        </p:spPr>
        <p:txBody>
          <a:bodyPr>
            <a:noAutofit/>
          </a:bodyPr>
          <a:lstStyle/>
          <a:p>
            <a:pPr marL="0" marR="0" algn="just">
              <a:lnSpc>
                <a:spcPct val="107000"/>
              </a:lnSpc>
              <a:spcBef>
                <a:spcPts val="0"/>
              </a:spcBef>
              <a:spcAft>
                <a:spcPts val="800"/>
              </a:spcAft>
            </a:pPr>
            <a:r>
              <a:rPr lang="en-US" sz="2000" b="1" dirty="0">
                <a:solidFill>
                  <a:srgbClr val="002060"/>
                </a:solidFill>
                <a:effectLst/>
                <a:ea typeface="Calibri" panose="020F0502020204030204" pitchFamily="34" charset="0"/>
                <a:cs typeface="Times New Roman" panose="02020603050405020304" pitchFamily="18" charset="0"/>
              </a:rPr>
              <a:t>The chart </a:t>
            </a:r>
            <a:r>
              <a:rPr lang="en-US" sz="2000" b="1" dirty="0">
                <a:solidFill>
                  <a:srgbClr val="002060"/>
                </a:solidFill>
                <a:ea typeface="Calibri" panose="020F0502020204030204" pitchFamily="34" charset="0"/>
                <a:cs typeface="Times New Roman" panose="02020603050405020304" pitchFamily="18" charset="0"/>
              </a:rPr>
              <a:t>indicates that the M</a:t>
            </a:r>
            <a:r>
              <a:rPr lang="en-US" sz="2000" b="1" dirty="0">
                <a:solidFill>
                  <a:srgbClr val="002060"/>
                </a:solidFill>
                <a:effectLst/>
                <a:ea typeface="Calibri" panose="020F0502020204030204" pitchFamily="34" charset="0"/>
                <a:cs typeface="Times New Roman" panose="02020603050405020304" pitchFamily="18" charset="0"/>
              </a:rPr>
              <a:t>onetary Policy Rate (MPR) is largely expansionary in nature, which is mostly in response to weak economic growth, and moderate effect on inflation. However, money supply growth corresponds with changes in inflation indicating the sensitive nature of inflation rate to changes in money supply growth. </a:t>
            </a:r>
          </a:p>
        </p:txBody>
      </p:sp>
      <p:graphicFrame>
        <p:nvGraphicFramePr>
          <p:cNvPr id="7" name="Chart 6">
            <a:extLst>
              <a:ext uri="{FF2B5EF4-FFF2-40B4-BE49-F238E27FC236}">
                <a16:creationId xmlns:a16="http://schemas.microsoft.com/office/drawing/2014/main" id="{F116C1C4-DE77-4EDA-01A4-47F9F95D9878}"/>
              </a:ext>
            </a:extLst>
          </p:cNvPr>
          <p:cNvGraphicFramePr/>
          <p:nvPr>
            <p:extLst>
              <p:ext uri="{D42A27DB-BD31-4B8C-83A1-F6EECF244321}">
                <p14:modId xmlns:p14="http://schemas.microsoft.com/office/powerpoint/2010/main" val="2435931068"/>
              </p:ext>
            </p:extLst>
          </p:nvPr>
        </p:nvGraphicFramePr>
        <p:xfrm>
          <a:off x="5880847" y="1721225"/>
          <a:ext cx="5943600" cy="43381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78168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Border Closure and Insecurity</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699163" y="1734521"/>
            <a:ext cx="10767123" cy="4011410"/>
          </a:xfrm>
        </p:spPr>
        <p:txBody>
          <a:bodyPr>
            <a:noAutofit/>
          </a:bodyPr>
          <a:lstStyle/>
          <a:p>
            <a:pPr marL="285750" marR="0" indent="-285750" algn="just">
              <a:lnSpc>
                <a:spcPct val="100000"/>
              </a:lnSpc>
              <a:spcBef>
                <a:spcPts val="0"/>
              </a:spcBef>
              <a:spcAft>
                <a:spcPts val="800"/>
              </a:spcAft>
              <a:buFont typeface="Arial" panose="020B0604020202020204" pitchFamily="34" charset="0"/>
              <a:buChar char="•"/>
            </a:pPr>
            <a:r>
              <a:rPr lang="en-US" sz="2000" dirty="0">
                <a:solidFill>
                  <a:srgbClr val="002060"/>
                </a:solidFill>
                <a:effectLst/>
                <a:ea typeface="Corbel" panose="020B0503020204020204" pitchFamily="34" charset="0"/>
                <a:cs typeface="Times New Roman" panose="02020603050405020304" pitchFamily="18" charset="0"/>
              </a:rPr>
              <a:t>In August 2019, the Nigerian government closed its land borders. This was a policy aimed at reducing cross-border trade and </a:t>
            </a:r>
            <a:r>
              <a:rPr lang="en-US" sz="2000" b="1" dirty="0">
                <a:solidFill>
                  <a:srgbClr val="002060"/>
                </a:solidFill>
                <a:effectLst/>
                <a:ea typeface="Corbel" panose="020B0503020204020204" pitchFamily="34" charset="0"/>
                <a:cs typeface="Times New Roman" panose="02020603050405020304" pitchFamily="18" charset="0"/>
              </a:rPr>
              <a:t>preventing the smuggling of mainly agricultural products </a:t>
            </a:r>
            <a:r>
              <a:rPr lang="en-US" sz="2000" dirty="0">
                <a:solidFill>
                  <a:srgbClr val="002060"/>
                </a:solidFill>
                <a:effectLst/>
                <a:ea typeface="Corbel" panose="020B0503020204020204" pitchFamily="34" charset="0"/>
                <a:cs typeface="Times New Roman" panose="02020603050405020304" pitchFamily="18" charset="0"/>
              </a:rPr>
              <a:t>into the country. </a:t>
            </a:r>
          </a:p>
          <a:p>
            <a:pPr marL="285750" marR="0" indent="-285750" algn="just">
              <a:lnSpc>
                <a:spcPct val="100000"/>
              </a:lnSpc>
              <a:spcBef>
                <a:spcPts val="0"/>
              </a:spcBef>
              <a:spcAft>
                <a:spcPts val="800"/>
              </a:spcAft>
              <a:buFont typeface="Arial" panose="020B0604020202020204" pitchFamily="34" charset="0"/>
              <a:buChar char="•"/>
            </a:pPr>
            <a:r>
              <a:rPr lang="en-US" sz="2000" dirty="0">
                <a:solidFill>
                  <a:srgbClr val="002060"/>
                </a:solidFill>
                <a:effectLst/>
                <a:ea typeface="Corbel" panose="020B0503020204020204" pitchFamily="34" charset="0"/>
                <a:cs typeface="Times New Roman" panose="02020603050405020304" pitchFamily="18" charset="0"/>
              </a:rPr>
              <a:t>While the policy appeared positive in some ways, the subsequent chain of reaction in the economy was negative. Most farmers were constrained in terms of their productivity and increasing production in the short run was nearly impossible. This led to </a:t>
            </a:r>
            <a:r>
              <a:rPr lang="en-US" sz="2000" b="1" dirty="0">
                <a:solidFill>
                  <a:srgbClr val="002060"/>
                </a:solidFill>
                <a:effectLst/>
                <a:ea typeface="Corbel" panose="020B0503020204020204" pitchFamily="34" charset="0"/>
                <a:cs typeface="Times New Roman" panose="02020603050405020304" pitchFamily="18" charset="0"/>
              </a:rPr>
              <a:t>excess demand, constrained supply and inflationary pressure.</a:t>
            </a:r>
          </a:p>
          <a:p>
            <a:pPr marL="285750" indent="-285750" algn="just">
              <a:lnSpc>
                <a:spcPct val="100000"/>
              </a:lnSpc>
              <a:spcBef>
                <a:spcPts val="0"/>
              </a:spcBef>
              <a:spcAft>
                <a:spcPts val="800"/>
              </a:spcAft>
              <a:buFont typeface="Arial" panose="020B0604020202020204" pitchFamily="34" charset="0"/>
              <a:buChar char="•"/>
            </a:pPr>
            <a:r>
              <a:rPr lang="en-US" sz="2000" dirty="0">
                <a:solidFill>
                  <a:srgbClr val="002060"/>
                </a:solidFill>
                <a:effectLst/>
                <a:ea typeface="Calibri" panose="020F0502020204030204" pitchFamily="34" charset="0"/>
                <a:cs typeface="Times New Roman" panose="02020603050405020304" pitchFamily="18" charset="0"/>
              </a:rPr>
              <a:t>The food insecurity emanated from border closure was further exacerbated by regional insecurity in food-producing areas (Boko Haram, Bandits and Unknown Gunmen attacks). </a:t>
            </a:r>
          </a:p>
          <a:p>
            <a:pPr marL="285750" indent="-285750" algn="just">
              <a:lnSpc>
                <a:spcPct val="100000"/>
              </a:lnSpc>
              <a:spcBef>
                <a:spcPts val="0"/>
              </a:spcBef>
              <a:spcAft>
                <a:spcPts val="800"/>
              </a:spcAft>
              <a:buFont typeface="Arial" panose="020B0604020202020204" pitchFamily="34" charset="0"/>
              <a:buChar char="•"/>
            </a:pPr>
            <a:r>
              <a:rPr lang="en-US" sz="2000" dirty="0">
                <a:solidFill>
                  <a:srgbClr val="002060"/>
                </a:solidFill>
                <a:effectLst/>
                <a:ea typeface="Calibri" panose="020F0502020204030204" pitchFamily="34" charset="0"/>
                <a:cs typeface="Times New Roman" panose="02020603050405020304" pitchFamily="18" charset="0"/>
              </a:rPr>
              <a:t>The insecurity situation especially in the Northern Nigeria have destroyed crops and forced farmers to abandon their land. Reduced food production exerts a cost-push impact on food prices.</a:t>
            </a:r>
          </a:p>
          <a:p>
            <a:pPr marL="285750" marR="0" indent="-285750" algn="just">
              <a:lnSpc>
                <a:spcPct val="100000"/>
              </a:lnSpc>
              <a:spcBef>
                <a:spcPts val="0"/>
              </a:spcBef>
              <a:spcAft>
                <a:spcPts val="800"/>
              </a:spcAft>
              <a:buFont typeface="Arial" panose="020B0604020202020204" pitchFamily="34" charset="0"/>
              <a:buChar char="•"/>
            </a:pPr>
            <a:endParaRPr lang="en-US"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356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Implications of Inflation </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699163" y="1734520"/>
            <a:ext cx="10767123" cy="3993927"/>
          </a:xfrm>
        </p:spPr>
        <p:txBody>
          <a:bodyPr>
            <a:noAutofit/>
          </a:bodyPr>
          <a:lstStyle/>
          <a:p>
            <a:pPr marL="285750" marR="0" indent="-285750" algn="just">
              <a:lnSpc>
                <a:spcPct val="100000"/>
              </a:lnSpc>
              <a:spcBef>
                <a:spcPts val="0"/>
              </a:spcBef>
              <a:spcAft>
                <a:spcPts val="800"/>
              </a:spcAft>
              <a:buFont typeface="Arial" panose="020B0604020202020204" pitchFamily="34" charset="0"/>
              <a:buChar char="•"/>
            </a:pPr>
            <a:r>
              <a:rPr lang="en-US" dirty="0">
                <a:solidFill>
                  <a:srgbClr val="002060"/>
                </a:solidFill>
                <a:effectLst/>
                <a:ea typeface="Calibri" panose="020F0502020204030204" pitchFamily="34" charset="0"/>
                <a:cs typeface="Times New Roman" panose="02020603050405020304" pitchFamily="18" charset="0"/>
              </a:rPr>
              <a:t>The immediate direct effect of high inflation is </a:t>
            </a:r>
            <a:r>
              <a:rPr lang="en-US" b="1" dirty="0">
                <a:solidFill>
                  <a:srgbClr val="002060"/>
                </a:solidFill>
                <a:effectLst/>
                <a:ea typeface="Calibri" panose="020F0502020204030204" pitchFamily="34" charset="0"/>
                <a:cs typeface="Times New Roman" panose="02020603050405020304" pitchFamily="18" charset="0"/>
              </a:rPr>
              <a:t>reduction in purchasing power of Nigerians</a:t>
            </a:r>
            <a:r>
              <a:rPr lang="en-US" dirty="0">
                <a:solidFill>
                  <a:srgbClr val="002060"/>
                </a:solidFill>
                <a:effectLst/>
                <a:ea typeface="Calibri" panose="020F0502020204030204" pitchFamily="34" charset="0"/>
                <a:cs typeface="Times New Roman" panose="02020603050405020304" pitchFamily="18" charset="0"/>
              </a:rPr>
              <a:t>. Given that between 2016 and 2021, price level has increased by about 126 percent, it implies that </a:t>
            </a:r>
            <a:r>
              <a:rPr lang="en-US" b="1" dirty="0">
                <a:solidFill>
                  <a:srgbClr val="002060"/>
                </a:solidFill>
                <a:effectLst/>
                <a:ea typeface="Calibri" panose="020F0502020204030204" pitchFamily="34" charset="0"/>
                <a:cs typeface="Times New Roman" panose="02020603050405020304" pitchFamily="18" charset="0"/>
              </a:rPr>
              <a:t>cost of living had doubled within five years</a:t>
            </a:r>
            <a:r>
              <a:rPr lang="en-US" dirty="0">
                <a:solidFill>
                  <a:srgbClr val="002060"/>
                </a:solidFill>
                <a:effectLst/>
                <a:ea typeface="Calibri" panose="020F0502020204030204" pitchFamily="34" charset="0"/>
                <a:cs typeface="Times New Roman" panose="02020603050405020304" pitchFamily="18" charset="0"/>
              </a:rPr>
              <a:t>. </a:t>
            </a:r>
          </a:p>
          <a:p>
            <a:pPr marL="285750" marR="0" indent="-285750" algn="just">
              <a:lnSpc>
                <a:spcPct val="100000"/>
              </a:lnSpc>
              <a:spcBef>
                <a:spcPts val="0"/>
              </a:spcBef>
              <a:spcAft>
                <a:spcPts val="800"/>
              </a:spcAft>
              <a:buFont typeface="Arial" panose="020B0604020202020204" pitchFamily="34" charset="0"/>
              <a:buChar char="•"/>
            </a:pPr>
            <a:r>
              <a:rPr lang="en-US" dirty="0">
                <a:solidFill>
                  <a:srgbClr val="002060"/>
                </a:solidFill>
                <a:effectLst/>
                <a:ea typeface="Calibri" panose="020F0502020204030204" pitchFamily="34" charset="0"/>
                <a:cs typeface="Times New Roman" panose="02020603050405020304" pitchFamily="18" charset="0"/>
              </a:rPr>
              <a:t>Without corresponding increase in income, high inflation pushes people slight above the poverty line into </a:t>
            </a:r>
            <a:r>
              <a:rPr lang="en-US" b="1" dirty="0">
                <a:solidFill>
                  <a:srgbClr val="002060"/>
                </a:solidFill>
                <a:effectLst/>
                <a:ea typeface="Calibri" panose="020F0502020204030204" pitchFamily="34" charset="0"/>
                <a:cs typeface="Times New Roman" panose="02020603050405020304" pitchFamily="18" charset="0"/>
              </a:rPr>
              <a:t>poverty</a:t>
            </a:r>
            <a:r>
              <a:rPr lang="en-US" dirty="0">
                <a:solidFill>
                  <a:srgbClr val="002060"/>
                </a:solidFill>
                <a:effectLst/>
                <a:ea typeface="Calibri" panose="020F0502020204030204" pitchFamily="34" charset="0"/>
                <a:cs typeface="Times New Roman" panose="02020603050405020304" pitchFamily="18" charset="0"/>
              </a:rPr>
              <a:t>, especially food poverty. While Nigeria has about 80 million poor people, the high inflation is expected to have increase the number of poor people. </a:t>
            </a:r>
          </a:p>
          <a:p>
            <a:pPr marL="285750" marR="0" indent="-285750" algn="just">
              <a:lnSpc>
                <a:spcPct val="100000"/>
              </a:lnSpc>
              <a:spcBef>
                <a:spcPts val="0"/>
              </a:spcBef>
              <a:spcAft>
                <a:spcPts val="800"/>
              </a:spcAft>
              <a:buFont typeface="Arial" panose="020B0604020202020204" pitchFamily="34" charset="0"/>
              <a:buChar char="•"/>
            </a:pPr>
            <a:r>
              <a:rPr lang="en-US" dirty="0">
                <a:solidFill>
                  <a:srgbClr val="002060"/>
                </a:solidFill>
                <a:effectLst/>
                <a:ea typeface="Calibri" panose="020F0502020204030204" pitchFamily="34" charset="0"/>
                <a:cs typeface="Times New Roman" panose="02020603050405020304" pitchFamily="18" charset="0"/>
              </a:rPr>
              <a:t>In addition to poverty, high inflation through reduction in purchasing power is likely to contribute to </a:t>
            </a:r>
            <a:r>
              <a:rPr lang="en-US" b="1" dirty="0">
                <a:solidFill>
                  <a:srgbClr val="002060"/>
                </a:solidFill>
                <a:effectLst/>
                <a:ea typeface="Calibri" panose="020F0502020204030204" pitchFamily="34" charset="0"/>
                <a:cs typeface="Times New Roman" panose="02020603050405020304" pitchFamily="18" charset="0"/>
              </a:rPr>
              <a:t>high youth crime rate</a:t>
            </a:r>
            <a:r>
              <a:rPr lang="en-US" dirty="0">
                <a:solidFill>
                  <a:srgbClr val="002060"/>
                </a:solidFill>
                <a:effectLst/>
                <a:ea typeface="Calibri" panose="020F0502020204030204" pitchFamily="34" charset="0"/>
                <a:cs typeface="Times New Roman" panose="02020603050405020304" pitchFamily="18" charset="0"/>
              </a:rPr>
              <a:t>, which would further exacerbate the insecurity conditions in the country. </a:t>
            </a:r>
          </a:p>
        </p:txBody>
      </p:sp>
    </p:spTree>
    <p:extLst>
      <p:ext uri="{BB962C8B-B14F-4D97-AF65-F5344CB8AC3E}">
        <p14:creationId xmlns:p14="http://schemas.microsoft.com/office/powerpoint/2010/main" val="3786898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798286" y="50557"/>
            <a:ext cx="10595428" cy="1191305"/>
          </a:xfrm>
          <a:solidFill>
            <a:schemeClr val="accent5">
              <a:lumMod val="60000"/>
              <a:lumOff val="40000"/>
            </a:schemeClr>
          </a:solidFill>
        </p:spPr>
        <p:txBody>
          <a:bodyPr>
            <a:normAutofit/>
          </a:bodyPr>
          <a:lstStyle/>
          <a:p>
            <a:r>
              <a:rPr lang="en-US" sz="5400" dirty="0">
                <a:solidFill>
                  <a:srgbClr val="002060"/>
                </a:solidFill>
                <a:latin typeface="MS PGothic" panose="020B0600070205080204" pitchFamily="34" charset="-128"/>
                <a:ea typeface="MS PGothic" panose="020B0600070205080204" pitchFamily="34" charset="-128"/>
              </a:rPr>
              <a:t>Policy Options for Nigeria</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754868" y="1241862"/>
            <a:ext cx="11218007" cy="4840356"/>
          </a:xfrm>
        </p:spPr>
        <p:txBody>
          <a:bodyPr>
            <a:noAutofit/>
          </a:bodyPr>
          <a:lstStyle/>
          <a:p>
            <a:pPr marL="285750" indent="-285750" algn="just">
              <a:lnSpc>
                <a:spcPct val="100000"/>
              </a:lnSpc>
              <a:spcBef>
                <a:spcPts val="0"/>
              </a:spcBef>
              <a:spcAft>
                <a:spcPts val="800"/>
              </a:spcAft>
              <a:buFont typeface="Wingdings" panose="05000000000000000000" pitchFamily="2" charset="2"/>
              <a:buChar char="v"/>
            </a:pPr>
            <a:r>
              <a:rPr lang="en-US" sz="2000" b="1" dirty="0">
                <a:solidFill>
                  <a:srgbClr val="002060"/>
                </a:solidFill>
                <a:ea typeface="Calibri" panose="020F0502020204030204" pitchFamily="34" charset="0"/>
                <a:cs typeface="Times New Roman" panose="02020603050405020304" pitchFamily="18" charset="0"/>
              </a:rPr>
              <a:t>Monetary tightening – </a:t>
            </a:r>
            <a:r>
              <a:rPr lang="en-US" sz="2000" dirty="0">
                <a:solidFill>
                  <a:srgbClr val="002060"/>
                </a:solidFill>
                <a:ea typeface="Calibri" panose="020F0502020204030204" pitchFamily="34" charset="0"/>
                <a:cs typeface="Times New Roman" panose="02020603050405020304" pitchFamily="18" charset="0"/>
              </a:rPr>
              <a:t>Managing the tradeoff between providing post-pandemic policy support and rising inflation. As the CBN continues to disburse funds to support agriculture, manufacturing, health sector, etc., in an effort to boost domestic production and ease the import demand, raising the monetary policy rate (MPR) rate remains the feasible option in the short term. Long run options should involve tackling the persistent structural drivers of inflation. </a:t>
            </a:r>
            <a:endParaRPr lang="en-US" sz="2000" b="1" dirty="0">
              <a:solidFill>
                <a:srgbClr val="002060"/>
              </a:solidFill>
              <a:ea typeface="Calibri" panose="020F0502020204030204" pitchFamily="34" charset="0"/>
              <a:cs typeface="Times New Roman" panose="02020603050405020304" pitchFamily="18" charset="0"/>
            </a:endParaRPr>
          </a:p>
          <a:p>
            <a:pPr marL="285750" indent="-285750" algn="just">
              <a:lnSpc>
                <a:spcPct val="100000"/>
              </a:lnSpc>
              <a:spcBef>
                <a:spcPts val="0"/>
              </a:spcBef>
              <a:spcAft>
                <a:spcPts val="800"/>
              </a:spcAft>
              <a:buFont typeface="Wingdings" panose="05000000000000000000" pitchFamily="2" charset="2"/>
              <a:buChar char="v"/>
            </a:pPr>
            <a:r>
              <a:rPr lang="en-US" sz="2000" b="1" dirty="0">
                <a:solidFill>
                  <a:srgbClr val="002060"/>
                </a:solidFill>
                <a:effectLst/>
                <a:ea typeface="Calibri" panose="020F0502020204030204" pitchFamily="34" charset="0"/>
                <a:cs typeface="Times New Roman" panose="02020603050405020304" pitchFamily="18" charset="0"/>
              </a:rPr>
              <a:t>Tackle insecurity</a:t>
            </a:r>
            <a:r>
              <a:rPr lang="en-US" sz="2000" b="1" dirty="0">
                <a:solidFill>
                  <a:srgbClr val="002060"/>
                </a:solidFill>
                <a:ea typeface="Calibri" panose="020F0502020204030204" pitchFamily="34" charset="0"/>
                <a:cs typeface="Times New Roman" panose="02020603050405020304" pitchFamily="18" charset="0"/>
              </a:rPr>
              <a:t>- </a:t>
            </a:r>
            <a:r>
              <a:rPr lang="en-US" sz="2000" dirty="0">
                <a:solidFill>
                  <a:srgbClr val="002060"/>
                </a:solidFill>
                <a:ea typeface="Calibri" panose="020F0502020204030204" pitchFamily="34" charset="0"/>
                <a:cs typeface="Times New Roman" panose="02020603050405020304" pitchFamily="18" charset="0"/>
              </a:rPr>
              <a:t>Concerted efforts should be made to tackle insecurity which continues to pose supply constraints on food products, particularly across the Northern parts of Nigeria. Community approaches towards improving security can be explored. </a:t>
            </a:r>
            <a:endParaRPr lang="en-US" sz="2000" b="1" dirty="0">
              <a:solidFill>
                <a:srgbClr val="002060"/>
              </a:solidFill>
              <a:ea typeface="Calibri" panose="020F0502020204030204" pitchFamily="34" charset="0"/>
              <a:cs typeface="Times New Roman" panose="02020603050405020304" pitchFamily="18" charset="0"/>
            </a:endParaRPr>
          </a:p>
          <a:p>
            <a:pPr marL="285750" indent="-285750" algn="just">
              <a:lnSpc>
                <a:spcPct val="100000"/>
              </a:lnSpc>
              <a:spcBef>
                <a:spcPts val="0"/>
              </a:spcBef>
              <a:spcAft>
                <a:spcPts val="800"/>
              </a:spcAft>
              <a:buFont typeface="Wingdings" panose="05000000000000000000" pitchFamily="2" charset="2"/>
              <a:buChar char="v"/>
            </a:pPr>
            <a:r>
              <a:rPr lang="en-US" sz="2000" b="1" dirty="0">
                <a:solidFill>
                  <a:srgbClr val="002060"/>
                </a:solidFill>
                <a:ea typeface="Calibri" panose="020F0502020204030204" pitchFamily="34" charset="0"/>
                <a:cs typeface="Times New Roman" panose="02020603050405020304" pitchFamily="18" charset="0"/>
              </a:rPr>
              <a:t>Development </a:t>
            </a:r>
            <a:r>
              <a:rPr lang="en-US" sz="2000" b="1" dirty="0">
                <a:solidFill>
                  <a:srgbClr val="002060"/>
                </a:solidFill>
                <a:effectLst/>
                <a:ea typeface="Calibri" panose="020F0502020204030204" pitchFamily="34" charset="0"/>
                <a:cs typeface="Times New Roman" panose="02020603050405020304" pitchFamily="18" charset="0"/>
              </a:rPr>
              <a:t>of transport Infrastructure –</a:t>
            </a:r>
            <a:r>
              <a:rPr lang="en-US" sz="2000" dirty="0">
                <a:solidFill>
                  <a:srgbClr val="002060"/>
                </a:solidFill>
                <a:effectLst/>
                <a:ea typeface="Calibri" panose="020F0502020204030204" pitchFamily="34" charset="0"/>
                <a:cs typeface="Times New Roman" panose="02020603050405020304" pitchFamily="18" charset="0"/>
              </a:rPr>
              <a:t> </a:t>
            </a:r>
            <a:r>
              <a:rPr lang="en-US" sz="2000" dirty="0">
                <a:solidFill>
                  <a:srgbClr val="002060"/>
                </a:solidFill>
                <a:ea typeface="Calibri" panose="020F0502020204030204" pitchFamily="34" charset="0"/>
                <a:cs typeface="Times New Roman" panose="02020603050405020304" pitchFamily="18" charset="0"/>
              </a:rPr>
              <a:t>The ongoing development of rail transport infrastructure needs to be up-scaled to facilitate the movement of goods across the country and beyond. With the implementation on the </a:t>
            </a:r>
            <a:r>
              <a:rPr lang="en-US" sz="2000" dirty="0" err="1">
                <a:solidFill>
                  <a:srgbClr val="002060"/>
                </a:solidFill>
                <a:ea typeface="Calibri" panose="020F0502020204030204" pitchFamily="34" charset="0"/>
                <a:cs typeface="Times New Roman" panose="02020603050405020304" pitchFamily="18" charset="0"/>
              </a:rPr>
              <a:t>AfCFTA</a:t>
            </a:r>
            <a:r>
              <a:rPr lang="en-US" sz="2000" dirty="0">
                <a:solidFill>
                  <a:srgbClr val="002060"/>
                </a:solidFill>
                <a:ea typeface="Calibri" panose="020F0502020204030204" pitchFamily="34" charset="0"/>
                <a:cs typeface="Times New Roman" panose="02020603050405020304" pitchFamily="18" charset="0"/>
              </a:rPr>
              <a:t>, improving cross-border transport infrastructure can facilitate inter-African trade, which can reduce the inflationary pressure on food prices.  </a:t>
            </a:r>
          </a:p>
          <a:p>
            <a:pPr marL="285750" indent="-285750" algn="just">
              <a:lnSpc>
                <a:spcPct val="100000"/>
              </a:lnSpc>
              <a:spcBef>
                <a:spcPts val="0"/>
              </a:spcBef>
              <a:spcAft>
                <a:spcPts val="800"/>
              </a:spcAft>
              <a:buFont typeface="Wingdings" panose="05000000000000000000" pitchFamily="2" charset="2"/>
              <a:buChar char="v"/>
            </a:pPr>
            <a:r>
              <a:rPr lang="en-US" sz="2000" b="1" dirty="0">
                <a:solidFill>
                  <a:srgbClr val="002060"/>
                </a:solidFill>
                <a:ea typeface="Calibri" panose="020F0502020204030204" pitchFamily="34" charset="0"/>
                <a:cs typeface="Times New Roman" panose="02020603050405020304" pitchFamily="18" charset="0"/>
              </a:rPr>
              <a:t>Economic diversification</a:t>
            </a:r>
            <a:r>
              <a:rPr lang="en-US" sz="2000" dirty="0">
                <a:solidFill>
                  <a:srgbClr val="002060"/>
                </a:solidFill>
                <a:ea typeface="Calibri" panose="020F0502020204030204" pitchFamily="34" charset="0"/>
                <a:cs typeface="Times New Roman" panose="02020603050405020304" pitchFamily="18" charset="0"/>
              </a:rPr>
              <a:t>: There is need to take concrete and practical steps towards economic diversification, in order to exploit productive capacities and reduce import dependence. </a:t>
            </a:r>
          </a:p>
          <a:p>
            <a:pPr marL="342900" indent="-342900" algn="just">
              <a:lnSpc>
                <a:spcPct val="100000"/>
              </a:lnSpc>
              <a:spcBef>
                <a:spcPts val="0"/>
              </a:spcBef>
              <a:spcAft>
                <a:spcPts val="800"/>
              </a:spcAft>
              <a:buFont typeface="+mj-lt"/>
              <a:buAutoNum type="arabicPeriod"/>
            </a:pPr>
            <a:endParaRPr lang="en-US"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726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27B052D-1AC8-470C-8BA9-EAAB55B25755}"/>
              </a:ext>
            </a:extLst>
          </p:cNvPr>
          <p:cNvSpPr txBox="1">
            <a:spLocks/>
          </p:cNvSpPr>
          <p:nvPr/>
        </p:nvSpPr>
        <p:spPr>
          <a:xfrm>
            <a:off x="1589103" y="997527"/>
            <a:ext cx="9078897" cy="4027054"/>
          </a:xfrm>
          <a:prstGeom prst="rect">
            <a:avLst/>
          </a:prstGeom>
          <a:solidFill>
            <a:schemeClr val="accent5">
              <a:lumMod val="60000"/>
              <a:lumOff val="40000"/>
            </a:schemeClr>
          </a:solidFill>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rgbClr val="002060"/>
                </a:solidFill>
                <a:latin typeface="MS PGothic" panose="020B0600070205080204" pitchFamily="34" charset="-128"/>
                <a:ea typeface="MS PGothic" panose="020B0600070205080204" pitchFamily="34" charset="-128"/>
              </a:rPr>
              <a:t>Thank You </a:t>
            </a:r>
          </a:p>
        </p:txBody>
      </p:sp>
      <p:pic>
        <p:nvPicPr>
          <p:cNvPr id="3" name="Picture 2">
            <a:extLst>
              <a:ext uri="{FF2B5EF4-FFF2-40B4-BE49-F238E27FC236}">
                <a16:creationId xmlns:a16="http://schemas.microsoft.com/office/drawing/2014/main" id="{AD79C67E-A4C3-5C82-A879-6D8D6C55E99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4" name="Picture 2" descr="Image">
            <a:extLst>
              <a:ext uri="{FF2B5EF4-FFF2-40B4-BE49-F238E27FC236}">
                <a16:creationId xmlns:a16="http://schemas.microsoft.com/office/drawing/2014/main" id="{9D96C551-73CD-A7EA-7F9A-3F38DAC4A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2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832151"/>
          </a:xfrm>
          <a:solidFill>
            <a:schemeClr val="accent5">
              <a:lumMod val="60000"/>
              <a:lumOff val="40000"/>
            </a:schemeClr>
          </a:solidFill>
        </p:spPr>
        <p:txBody>
          <a:bodyPr>
            <a:normAutofit fontScale="90000"/>
          </a:bodyPr>
          <a:lstStyle/>
          <a:p>
            <a:r>
              <a:rPr lang="en-US" dirty="0">
                <a:solidFill>
                  <a:srgbClr val="002060"/>
                </a:solidFill>
                <a:latin typeface="MS PGothic" panose="020B0600070205080204" pitchFamily="34" charset="-128"/>
                <a:ea typeface="MS PGothic" panose="020B0600070205080204" pitchFamily="34" charset="-128"/>
              </a:rPr>
              <a:t>Outline</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798286" y="1170039"/>
            <a:ext cx="10595427" cy="4824758"/>
          </a:xfrm>
        </p:spPr>
        <p:txBody>
          <a:bodyPr>
            <a:normAutofit fontScale="85000" lnSpcReduction="10000"/>
          </a:bodyPr>
          <a:lstStyle/>
          <a:p>
            <a:pPr marL="342900" indent="-342900" algn="just">
              <a:lnSpc>
                <a:spcPct val="150000"/>
              </a:lnSpc>
              <a:buFont typeface="Arial" panose="020B0604020202020204" pitchFamily="34" charset="0"/>
              <a:buChar char="•"/>
            </a:pPr>
            <a:r>
              <a:rPr lang="en-US" dirty="0">
                <a:solidFill>
                  <a:srgbClr val="002060"/>
                </a:solidFill>
              </a:rPr>
              <a:t>Background</a:t>
            </a:r>
          </a:p>
          <a:p>
            <a:pPr marL="342900" indent="-342900" algn="just">
              <a:lnSpc>
                <a:spcPct val="150000"/>
              </a:lnSpc>
              <a:buFont typeface="Arial" panose="020B0604020202020204" pitchFamily="34" charset="0"/>
              <a:buChar char="•"/>
            </a:pPr>
            <a:r>
              <a:rPr lang="en-US" dirty="0">
                <a:solidFill>
                  <a:srgbClr val="002060"/>
                </a:solidFill>
              </a:rPr>
              <a:t>Types of Inflation: Demand-Pull Inflation; Cost-Push Inflation</a:t>
            </a:r>
          </a:p>
          <a:p>
            <a:pPr marL="342900" indent="-342900" algn="just">
              <a:lnSpc>
                <a:spcPct val="150000"/>
              </a:lnSpc>
              <a:buFont typeface="Arial" panose="020B0604020202020204" pitchFamily="34" charset="0"/>
              <a:buChar char="•"/>
            </a:pPr>
            <a:r>
              <a:rPr lang="en-US" dirty="0">
                <a:solidFill>
                  <a:srgbClr val="002060"/>
                </a:solidFill>
              </a:rPr>
              <a:t>Rising prices across the globe </a:t>
            </a:r>
          </a:p>
          <a:p>
            <a:pPr marL="342900" indent="-342900" algn="just">
              <a:lnSpc>
                <a:spcPct val="150000"/>
              </a:lnSpc>
              <a:buFont typeface="Arial" panose="020B0604020202020204" pitchFamily="34" charset="0"/>
              <a:buChar char="•"/>
            </a:pPr>
            <a:r>
              <a:rPr lang="en-US" dirty="0">
                <a:solidFill>
                  <a:srgbClr val="002060"/>
                </a:solidFill>
              </a:rPr>
              <a:t> Africa and Inflation </a:t>
            </a:r>
          </a:p>
          <a:p>
            <a:pPr marL="342900" indent="-342900" algn="just">
              <a:lnSpc>
                <a:spcPct val="150000"/>
              </a:lnSpc>
              <a:buFont typeface="Arial" panose="020B0604020202020204" pitchFamily="34" charset="0"/>
              <a:buChar char="•"/>
            </a:pPr>
            <a:r>
              <a:rPr lang="en-US" dirty="0">
                <a:solidFill>
                  <a:srgbClr val="002060"/>
                </a:solidFill>
              </a:rPr>
              <a:t>Inflation – The Nigerian case </a:t>
            </a:r>
          </a:p>
          <a:p>
            <a:pPr marL="342900" indent="-342900" algn="just">
              <a:lnSpc>
                <a:spcPct val="150000"/>
              </a:lnSpc>
              <a:buFont typeface="Arial" panose="020B0604020202020204" pitchFamily="34" charset="0"/>
              <a:buChar char="•"/>
            </a:pPr>
            <a:r>
              <a:rPr lang="en-US" dirty="0">
                <a:solidFill>
                  <a:srgbClr val="002060"/>
                </a:solidFill>
              </a:rPr>
              <a:t>Drivers of Inflation: Exchange rate management, Energy &amp; Transport, Monetary Policy, Boarder closure &amp; Insecurity</a:t>
            </a:r>
          </a:p>
          <a:p>
            <a:pPr marL="342900" indent="-342900" algn="just">
              <a:lnSpc>
                <a:spcPct val="150000"/>
              </a:lnSpc>
              <a:buFont typeface="Arial" panose="020B0604020202020204" pitchFamily="34" charset="0"/>
              <a:buChar char="•"/>
            </a:pPr>
            <a:r>
              <a:rPr lang="en-US" dirty="0">
                <a:solidFill>
                  <a:srgbClr val="002060"/>
                </a:solidFill>
              </a:rPr>
              <a:t>Implications of Inflation</a:t>
            </a:r>
          </a:p>
          <a:p>
            <a:pPr marL="342900" indent="-342900" algn="just">
              <a:lnSpc>
                <a:spcPct val="150000"/>
              </a:lnSpc>
              <a:buFont typeface="Arial" panose="020B0604020202020204" pitchFamily="34" charset="0"/>
              <a:buChar char="•"/>
            </a:pPr>
            <a:r>
              <a:rPr lang="en-US" dirty="0">
                <a:solidFill>
                  <a:srgbClr val="002060"/>
                </a:solidFill>
              </a:rPr>
              <a:t>Policy Options for Nigeria</a:t>
            </a:r>
          </a:p>
          <a:p>
            <a:pPr marL="342900" indent="-342900" algn="just">
              <a:lnSpc>
                <a:spcPct val="150000"/>
              </a:lnSpc>
              <a:buFont typeface="Arial" panose="020B0604020202020204" pitchFamily="34" charset="0"/>
              <a:buChar char="•"/>
            </a:pPr>
            <a:endParaRPr lang="en-US" dirty="0">
              <a:solidFill>
                <a:srgbClr val="002060"/>
              </a:solidFill>
            </a:endParaRPr>
          </a:p>
          <a:p>
            <a:pPr marL="342900" indent="-342900" algn="just">
              <a:lnSpc>
                <a:spcPct val="150000"/>
              </a:lnSpc>
              <a:buFont typeface="Arial" panose="020B0604020202020204" pitchFamily="34" charset="0"/>
              <a:buChar char="•"/>
            </a:pPr>
            <a:endParaRPr lang="en-US" dirty="0">
              <a:solidFill>
                <a:srgbClr val="002060"/>
              </a:solidFill>
            </a:endParaRPr>
          </a:p>
          <a:p>
            <a:pPr marL="342900" indent="-342900" algn="just">
              <a:lnSpc>
                <a:spcPct val="150000"/>
              </a:lnSpc>
              <a:buFont typeface="Arial" panose="020B0604020202020204" pitchFamily="34" charset="0"/>
              <a:buChar char="•"/>
            </a:pPr>
            <a:endParaRPr lang="en-US" dirty="0">
              <a:solidFill>
                <a:srgbClr val="002060"/>
              </a:solidFill>
            </a:endParaRPr>
          </a:p>
          <a:p>
            <a:pPr marL="342900" indent="-342900" algn="just">
              <a:lnSpc>
                <a:spcPct val="150000"/>
              </a:lnSpc>
              <a:buFont typeface="Arial" panose="020B0604020202020204" pitchFamily="34" charset="0"/>
              <a:buChar char="•"/>
            </a:pPr>
            <a:endParaRPr lang="en-US" dirty="0">
              <a:solidFill>
                <a:srgbClr val="002060"/>
              </a:solidFill>
            </a:endParaRPr>
          </a:p>
        </p:txBody>
      </p:sp>
    </p:spTree>
    <p:extLst>
      <p:ext uri="{BB962C8B-B14F-4D97-AF65-F5344CB8AC3E}">
        <p14:creationId xmlns:p14="http://schemas.microsoft.com/office/powerpoint/2010/main" val="3605243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Background </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798286" y="1604395"/>
            <a:ext cx="10595427" cy="4390402"/>
          </a:xfrm>
        </p:spPr>
        <p:txBody>
          <a:bodyPr>
            <a:normAutofit/>
          </a:bodyPr>
          <a:lstStyle/>
          <a:p>
            <a:pPr marL="342900" indent="-342900" algn="just">
              <a:lnSpc>
                <a:spcPct val="150000"/>
              </a:lnSpc>
              <a:buFont typeface="Arial" panose="020B0604020202020204" pitchFamily="34" charset="0"/>
              <a:buChar char="•"/>
            </a:pPr>
            <a:r>
              <a:rPr lang="en-US" dirty="0">
                <a:solidFill>
                  <a:srgbClr val="002060"/>
                </a:solidFill>
              </a:rPr>
              <a:t>The general rise in the price level, known as Inflation, has reemerged as major challenge on a global scale. </a:t>
            </a:r>
          </a:p>
          <a:p>
            <a:pPr marL="342900" indent="-342900" algn="just">
              <a:lnSpc>
                <a:spcPct val="150000"/>
              </a:lnSpc>
              <a:buFont typeface="Arial" panose="020B0604020202020204" pitchFamily="34" charset="0"/>
              <a:buChar char="•"/>
            </a:pPr>
            <a:r>
              <a:rPr lang="en-US" dirty="0">
                <a:solidFill>
                  <a:srgbClr val="002060"/>
                </a:solidFill>
              </a:rPr>
              <a:t>Inflation as measured by the Consumer Price Index (CPI) has soared globally.  </a:t>
            </a:r>
          </a:p>
          <a:p>
            <a:pPr marL="342900" indent="-342900" algn="just">
              <a:lnSpc>
                <a:spcPct val="150000"/>
              </a:lnSpc>
              <a:buFont typeface="Arial" panose="020B0604020202020204" pitchFamily="34" charset="0"/>
              <a:buChar char="•"/>
            </a:pPr>
            <a:r>
              <a:rPr lang="en-US" dirty="0">
                <a:solidFill>
                  <a:srgbClr val="002060"/>
                </a:solidFill>
              </a:rPr>
              <a:t>A major macroeconomic objective of an economy is to achieve stable prices – primary mandate of central banks. </a:t>
            </a:r>
          </a:p>
          <a:p>
            <a:pPr marL="342900" indent="-342900" algn="just">
              <a:lnSpc>
                <a:spcPct val="150000"/>
              </a:lnSpc>
              <a:buFont typeface="Arial" panose="020B0604020202020204" pitchFamily="34" charset="0"/>
              <a:buChar char="•"/>
            </a:pPr>
            <a:r>
              <a:rPr lang="en-US" dirty="0">
                <a:solidFill>
                  <a:srgbClr val="002060"/>
                </a:solidFill>
              </a:rPr>
              <a:t>Inflation diminishes the value of money and savings, and therefore decreases purchasing power and the standard of living.</a:t>
            </a:r>
          </a:p>
          <a:p>
            <a:pPr marL="342900" indent="-342900" algn="just">
              <a:lnSpc>
                <a:spcPct val="150000"/>
              </a:lnSpc>
              <a:buFont typeface="Arial" panose="020B0604020202020204" pitchFamily="34" charset="0"/>
              <a:buChar char="•"/>
            </a:pPr>
            <a:endParaRPr lang="en-US" dirty="0">
              <a:solidFill>
                <a:srgbClr val="002060"/>
              </a:solidFill>
            </a:endParaRPr>
          </a:p>
        </p:txBody>
      </p:sp>
    </p:spTree>
    <p:extLst>
      <p:ext uri="{BB962C8B-B14F-4D97-AF65-F5344CB8AC3E}">
        <p14:creationId xmlns:p14="http://schemas.microsoft.com/office/powerpoint/2010/main" val="191939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Demand-Pull Inflation</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333714" y="1893954"/>
            <a:ext cx="5193986" cy="4332521"/>
          </a:xfrm>
        </p:spPr>
        <p:txBody>
          <a:bodyPr>
            <a:noAutofit/>
          </a:bodyPr>
          <a:lstStyle/>
          <a:p>
            <a:pPr marL="342900" indent="-342900" algn="just">
              <a:lnSpc>
                <a:spcPct val="150000"/>
              </a:lnSpc>
              <a:buFont typeface="Wingdings" panose="05000000000000000000" pitchFamily="2" charset="2"/>
              <a:buChar char="§"/>
            </a:pPr>
            <a:r>
              <a:rPr lang="en-US" sz="2000" b="0" i="0" dirty="0">
                <a:solidFill>
                  <a:srgbClr val="002060"/>
                </a:solidFill>
                <a:effectLst/>
              </a:rPr>
              <a:t>Demand-pull inflation is the tendency for prices to increase due to increasing aggregate demand. This type of inflation is usually associated with a strong economy.</a:t>
            </a:r>
          </a:p>
          <a:p>
            <a:pPr marL="342900" indent="-342900" algn="just">
              <a:lnSpc>
                <a:spcPct val="150000"/>
              </a:lnSpc>
              <a:buFont typeface="Wingdings" panose="05000000000000000000" pitchFamily="2" charset="2"/>
              <a:buChar char="§"/>
            </a:pPr>
            <a:r>
              <a:rPr lang="en-US" sz="2000" dirty="0">
                <a:solidFill>
                  <a:srgbClr val="002060"/>
                </a:solidFill>
              </a:rPr>
              <a:t>There is always a positive output gap whenever a demand-pull inflation occurs).</a:t>
            </a:r>
          </a:p>
          <a:p>
            <a:pPr algn="just">
              <a:lnSpc>
                <a:spcPct val="150000"/>
              </a:lnSpc>
            </a:pPr>
            <a:endParaRPr lang="en-US" sz="2000" b="0" i="0" dirty="0">
              <a:solidFill>
                <a:srgbClr val="002060"/>
              </a:solidFill>
              <a:effectLst/>
            </a:endParaRPr>
          </a:p>
        </p:txBody>
      </p:sp>
      <p:grpSp>
        <p:nvGrpSpPr>
          <p:cNvPr id="34" name="Group 33">
            <a:extLst>
              <a:ext uri="{FF2B5EF4-FFF2-40B4-BE49-F238E27FC236}">
                <a16:creationId xmlns:a16="http://schemas.microsoft.com/office/drawing/2014/main" id="{88D29F74-9B5C-81B2-F787-D691A072AC6E}"/>
              </a:ext>
            </a:extLst>
          </p:cNvPr>
          <p:cNvGrpSpPr/>
          <p:nvPr/>
        </p:nvGrpSpPr>
        <p:grpSpPr>
          <a:xfrm>
            <a:off x="5435483" y="1769186"/>
            <a:ext cx="5550491" cy="4622658"/>
            <a:chOff x="6231372" y="1650796"/>
            <a:chExt cx="5550491" cy="4622658"/>
          </a:xfrm>
        </p:grpSpPr>
        <p:sp>
          <p:nvSpPr>
            <p:cNvPr id="35" name="Rectangle 34">
              <a:extLst>
                <a:ext uri="{FF2B5EF4-FFF2-40B4-BE49-F238E27FC236}">
                  <a16:creationId xmlns:a16="http://schemas.microsoft.com/office/drawing/2014/main" id="{D54661C3-798E-B4DA-316D-7A2C09031851}"/>
                </a:ext>
              </a:extLst>
            </p:cNvPr>
            <p:cNvSpPr/>
            <p:nvPr/>
          </p:nvSpPr>
          <p:spPr>
            <a:xfrm>
              <a:off x="8885831" y="5761480"/>
              <a:ext cx="1224650"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Y*</a:t>
              </a:r>
              <a:r>
                <a:rPr lang="en-US" sz="1050" b="1" dirty="0">
                  <a:solidFill>
                    <a:srgbClr val="002060"/>
                  </a:solidFill>
                </a:rPr>
                <a:t>                  </a:t>
              </a:r>
              <a:r>
                <a:rPr lang="en-US" b="1" dirty="0">
                  <a:solidFill>
                    <a:srgbClr val="002060"/>
                  </a:solidFill>
                </a:rPr>
                <a:t>Y</a:t>
              </a:r>
              <a:r>
                <a:rPr lang="en-US" sz="1050" b="1" dirty="0">
                  <a:solidFill>
                    <a:srgbClr val="002060"/>
                  </a:solidFill>
                </a:rPr>
                <a:t>1</a:t>
              </a:r>
              <a:endParaRPr lang="en-US" b="1" dirty="0">
                <a:solidFill>
                  <a:srgbClr val="002060"/>
                </a:solidFill>
              </a:endParaRPr>
            </a:p>
          </p:txBody>
        </p:sp>
        <p:sp>
          <p:nvSpPr>
            <p:cNvPr id="36" name="Rectangle 35">
              <a:extLst>
                <a:ext uri="{FF2B5EF4-FFF2-40B4-BE49-F238E27FC236}">
                  <a16:creationId xmlns:a16="http://schemas.microsoft.com/office/drawing/2014/main" id="{E3482E81-45E4-58B5-9C16-D9744426C017}"/>
                </a:ext>
              </a:extLst>
            </p:cNvPr>
            <p:cNvSpPr/>
            <p:nvPr/>
          </p:nvSpPr>
          <p:spPr>
            <a:xfrm>
              <a:off x="6231372" y="3374469"/>
              <a:ext cx="487242"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P</a:t>
              </a:r>
              <a:r>
                <a:rPr lang="en-US" sz="1400" b="1" dirty="0">
                  <a:solidFill>
                    <a:srgbClr val="002060"/>
                  </a:solidFill>
                </a:rPr>
                <a:t>2</a:t>
              </a:r>
              <a:endParaRPr lang="en-US" b="1" dirty="0">
                <a:solidFill>
                  <a:srgbClr val="002060"/>
                </a:solidFill>
              </a:endParaRPr>
            </a:p>
          </p:txBody>
        </p:sp>
        <p:sp>
          <p:nvSpPr>
            <p:cNvPr id="37" name="Rectangle 36">
              <a:extLst>
                <a:ext uri="{FF2B5EF4-FFF2-40B4-BE49-F238E27FC236}">
                  <a16:creationId xmlns:a16="http://schemas.microsoft.com/office/drawing/2014/main" id="{05ECA77B-47A9-92DA-6BC5-DA57CCE2D50A}"/>
                </a:ext>
              </a:extLst>
            </p:cNvPr>
            <p:cNvSpPr/>
            <p:nvPr/>
          </p:nvSpPr>
          <p:spPr>
            <a:xfrm>
              <a:off x="6236953" y="3963905"/>
              <a:ext cx="487242"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P</a:t>
              </a:r>
              <a:r>
                <a:rPr lang="en-US" sz="1400" b="1" dirty="0">
                  <a:solidFill>
                    <a:srgbClr val="002060"/>
                  </a:solidFill>
                </a:rPr>
                <a:t>1</a:t>
              </a:r>
              <a:endParaRPr lang="en-US" b="1" dirty="0">
                <a:solidFill>
                  <a:srgbClr val="002060"/>
                </a:solidFill>
              </a:endParaRPr>
            </a:p>
          </p:txBody>
        </p:sp>
        <p:grpSp>
          <p:nvGrpSpPr>
            <p:cNvPr id="38" name="Group 37">
              <a:extLst>
                <a:ext uri="{FF2B5EF4-FFF2-40B4-BE49-F238E27FC236}">
                  <a16:creationId xmlns:a16="http://schemas.microsoft.com/office/drawing/2014/main" id="{E4C418A6-A407-5A0A-CB87-C28B5F0F0E37}"/>
                </a:ext>
              </a:extLst>
            </p:cNvPr>
            <p:cNvGrpSpPr/>
            <p:nvPr/>
          </p:nvGrpSpPr>
          <p:grpSpPr>
            <a:xfrm>
              <a:off x="6407750" y="1650796"/>
              <a:ext cx="5374113" cy="4158333"/>
              <a:chOff x="6407750" y="1650796"/>
              <a:chExt cx="5374113" cy="4158333"/>
            </a:xfrm>
          </p:grpSpPr>
          <p:sp>
            <p:nvSpPr>
              <p:cNvPr id="39" name="Rectangle 38">
                <a:extLst>
                  <a:ext uri="{FF2B5EF4-FFF2-40B4-BE49-F238E27FC236}">
                    <a16:creationId xmlns:a16="http://schemas.microsoft.com/office/drawing/2014/main" id="{3FBC3C0B-A7F9-7D54-311B-ECBBE55EEE9C}"/>
                  </a:ext>
                </a:extLst>
              </p:cNvPr>
              <p:cNvSpPr/>
              <p:nvPr/>
            </p:nvSpPr>
            <p:spPr>
              <a:xfrm>
                <a:off x="9142817" y="1650796"/>
                <a:ext cx="710679"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LRAS</a:t>
                </a:r>
              </a:p>
            </p:txBody>
          </p:sp>
          <p:grpSp>
            <p:nvGrpSpPr>
              <p:cNvPr id="41" name="Group 40">
                <a:extLst>
                  <a:ext uri="{FF2B5EF4-FFF2-40B4-BE49-F238E27FC236}">
                    <a16:creationId xmlns:a16="http://schemas.microsoft.com/office/drawing/2014/main" id="{84D16440-4D09-0987-003C-D0C09CE8AB5F}"/>
                  </a:ext>
                </a:extLst>
              </p:cNvPr>
              <p:cNvGrpSpPr/>
              <p:nvPr/>
            </p:nvGrpSpPr>
            <p:grpSpPr>
              <a:xfrm>
                <a:off x="6407750" y="1828800"/>
                <a:ext cx="5374113" cy="3980329"/>
                <a:chOff x="6407750" y="1828800"/>
                <a:chExt cx="5374113" cy="3980329"/>
              </a:xfrm>
            </p:grpSpPr>
            <p:cxnSp>
              <p:nvCxnSpPr>
                <p:cNvPr id="42" name="Straight Connector 41">
                  <a:extLst>
                    <a:ext uri="{FF2B5EF4-FFF2-40B4-BE49-F238E27FC236}">
                      <a16:creationId xmlns:a16="http://schemas.microsoft.com/office/drawing/2014/main" id="{548586D4-B27B-541E-25E4-B19BE340751A}"/>
                    </a:ext>
                  </a:extLst>
                </p:cNvPr>
                <p:cNvCxnSpPr/>
                <p:nvPr/>
              </p:nvCxnSpPr>
              <p:spPr>
                <a:xfrm>
                  <a:off x="6736976" y="1828800"/>
                  <a:ext cx="0" cy="3966882"/>
                </a:xfrm>
                <a:prstGeom prst="line">
                  <a:avLst/>
                </a:prstGeom>
              </p:spPr>
              <p:style>
                <a:lnRef idx="3">
                  <a:schemeClr val="dk1"/>
                </a:lnRef>
                <a:fillRef idx="0">
                  <a:schemeClr val="dk1"/>
                </a:fillRef>
                <a:effectRef idx="2">
                  <a:schemeClr val="dk1"/>
                </a:effectRef>
                <a:fontRef idx="minor">
                  <a:schemeClr val="tx1"/>
                </a:fontRef>
              </p:style>
            </p:cxnSp>
            <p:cxnSp>
              <p:nvCxnSpPr>
                <p:cNvPr id="43" name="Straight Connector 42">
                  <a:extLst>
                    <a:ext uri="{FF2B5EF4-FFF2-40B4-BE49-F238E27FC236}">
                      <a16:creationId xmlns:a16="http://schemas.microsoft.com/office/drawing/2014/main" id="{BDEECB5D-6815-C9DC-05D5-85706EA56ABD}"/>
                    </a:ext>
                  </a:extLst>
                </p:cNvPr>
                <p:cNvCxnSpPr/>
                <p:nvPr/>
              </p:nvCxnSpPr>
              <p:spPr>
                <a:xfrm>
                  <a:off x="6750424" y="5809129"/>
                  <a:ext cx="4356847" cy="0"/>
                </a:xfrm>
                <a:prstGeom prst="line">
                  <a:avLst/>
                </a:prstGeom>
              </p:spPr>
              <p:style>
                <a:lnRef idx="3">
                  <a:schemeClr val="dk1"/>
                </a:lnRef>
                <a:fillRef idx="0">
                  <a:schemeClr val="dk1"/>
                </a:fillRef>
                <a:effectRef idx="2">
                  <a:schemeClr val="dk1"/>
                </a:effectRef>
                <a:fontRef idx="minor">
                  <a:schemeClr val="tx1"/>
                </a:fontRef>
              </p:style>
            </p:cxnSp>
            <p:cxnSp>
              <p:nvCxnSpPr>
                <p:cNvPr id="44" name="Straight Connector 43">
                  <a:extLst>
                    <a:ext uri="{FF2B5EF4-FFF2-40B4-BE49-F238E27FC236}">
                      <a16:creationId xmlns:a16="http://schemas.microsoft.com/office/drawing/2014/main" id="{2CDC0CB5-108D-A158-0C8F-7296F9444D37}"/>
                    </a:ext>
                  </a:extLst>
                </p:cNvPr>
                <p:cNvCxnSpPr/>
                <p:nvPr/>
              </p:nvCxnSpPr>
              <p:spPr>
                <a:xfrm>
                  <a:off x="9117106" y="1828800"/>
                  <a:ext cx="0" cy="3966882"/>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46" name="Straight Connector 45">
                  <a:extLst>
                    <a:ext uri="{FF2B5EF4-FFF2-40B4-BE49-F238E27FC236}">
                      <a16:creationId xmlns:a16="http://schemas.microsoft.com/office/drawing/2014/main" id="{B52A43E6-0929-5EF2-B21F-E5A4D74CBF9A}"/>
                    </a:ext>
                  </a:extLst>
                </p:cNvPr>
                <p:cNvCxnSpPr>
                  <a:cxnSpLocks/>
                </p:cNvCxnSpPr>
                <p:nvPr/>
              </p:nvCxnSpPr>
              <p:spPr>
                <a:xfrm flipV="1">
                  <a:off x="7978589" y="2347282"/>
                  <a:ext cx="2864223" cy="3092823"/>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7" name="Straight Connector 46">
                  <a:extLst>
                    <a:ext uri="{FF2B5EF4-FFF2-40B4-BE49-F238E27FC236}">
                      <a16:creationId xmlns:a16="http://schemas.microsoft.com/office/drawing/2014/main" id="{32FF2F63-7688-088E-AF6B-139D223713F2}"/>
                    </a:ext>
                  </a:extLst>
                </p:cNvPr>
                <p:cNvCxnSpPr/>
                <p:nvPr/>
              </p:nvCxnSpPr>
              <p:spPr>
                <a:xfrm>
                  <a:off x="7111704" y="2487706"/>
                  <a:ext cx="3429000" cy="295239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0F18BA2-F08B-ED6F-189A-E566764A1C06}"/>
                    </a:ext>
                  </a:extLst>
                </p:cNvPr>
                <p:cNvCxnSpPr/>
                <p:nvPr/>
              </p:nvCxnSpPr>
              <p:spPr>
                <a:xfrm flipH="1">
                  <a:off x="6750424" y="4202206"/>
                  <a:ext cx="2366682"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9" name="Straight Connector 48">
                  <a:extLst>
                    <a:ext uri="{FF2B5EF4-FFF2-40B4-BE49-F238E27FC236}">
                      <a16:creationId xmlns:a16="http://schemas.microsoft.com/office/drawing/2014/main" id="{E8AC0EBE-296A-C67A-0BA6-26729E2D1FEB}"/>
                    </a:ext>
                  </a:extLst>
                </p:cNvPr>
                <p:cNvCxnSpPr>
                  <a:cxnSpLocks/>
                  <a:endCxn id="36" idx="3"/>
                </p:cNvCxnSpPr>
                <p:nvPr/>
              </p:nvCxnSpPr>
              <p:spPr>
                <a:xfrm flipH="1">
                  <a:off x="6718614" y="3561481"/>
                  <a:ext cx="2985681" cy="6897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0" name="Straight Connector 49">
                  <a:extLst>
                    <a:ext uri="{FF2B5EF4-FFF2-40B4-BE49-F238E27FC236}">
                      <a16:creationId xmlns:a16="http://schemas.microsoft.com/office/drawing/2014/main" id="{4127E491-5859-1EE0-FB8B-FD9255CDCBFB}"/>
                    </a:ext>
                  </a:extLst>
                </p:cNvPr>
                <p:cNvCxnSpPr>
                  <a:cxnSpLocks/>
                </p:cNvCxnSpPr>
                <p:nvPr/>
              </p:nvCxnSpPr>
              <p:spPr>
                <a:xfrm>
                  <a:off x="9723818" y="3561481"/>
                  <a:ext cx="47712" cy="2247648"/>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3" name="Rectangle 52">
                  <a:extLst>
                    <a:ext uri="{FF2B5EF4-FFF2-40B4-BE49-F238E27FC236}">
                      <a16:creationId xmlns:a16="http://schemas.microsoft.com/office/drawing/2014/main" id="{41B04947-D0AE-5C69-5094-1ACDC0C8976A}"/>
                    </a:ext>
                  </a:extLst>
                </p:cNvPr>
                <p:cNvSpPr/>
                <p:nvPr/>
              </p:nvSpPr>
              <p:spPr>
                <a:xfrm>
                  <a:off x="10839788" y="2214845"/>
                  <a:ext cx="942075"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SRAS</a:t>
                  </a:r>
                </a:p>
              </p:txBody>
            </p:sp>
            <p:sp>
              <p:nvSpPr>
                <p:cNvPr id="54" name="Rectangle 53">
                  <a:extLst>
                    <a:ext uri="{FF2B5EF4-FFF2-40B4-BE49-F238E27FC236}">
                      <a16:creationId xmlns:a16="http://schemas.microsoft.com/office/drawing/2014/main" id="{93F4F484-8BEB-A77A-6B5B-0958ABE632B6}"/>
                    </a:ext>
                  </a:extLst>
                </p:cNvPr>
                <p:cNvSpPr/>
                <p:nvPr/>
              </p:nvSpPr>
              <p:spPr>
                <a:xfrm>
                  <a:off x="10559645" y="5155746"/>
                  <a:ext cx="509074"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AD</a:t>
                  </a:r>
                </a:p>
              </p:txBody>
            </p:sp>
            <p:sp>
              <p:nvSpPr>
                <p:cNvPr id="56" name="Arrow: Up 55">
                  <a:extLst>
                    <a:ext uri="{FF2B5EF4-FFF2-40B4-BE49-F238E27FC236}">
                      <a16:creationId xmlns:a16="http://schemas.microsoft.com/office/drawing/2014/main" id="{2DC3E2FA-4B72-3194-CB85-62A2F9B6B047}"/>
                    </a:ext>
                  </a:extLst>
                </p:cNvPr>
                <p:cNvSpPr/>
                <p:nvPr/>
              </p:nvSpPr>
              <p:spPr>
                <a:xfrm>
                  <a:off x="6407750" y="3778626"/>
                  <a:ext cx="140744" cy="29233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endParaRPr>
                </a:p>
              </p:txBody>
            </p:sp>
            <p:cxnSp>
              <p:nvCxnSpPr>
                <p:cNvPr id="57" name="Straight Connector 56">
                  <a:extLst>
                    <a:ext uri="{FF2B5EF4-FFF2-40B4-BE49-F238E27FC236}">
                      <a16:creationId xmlns:a16="http://schemas.microsoft.com/office/drawing/2014/main" id="{5E25B329-1E41-B62D-C5E8-18E446732147}"/>
                    </a:ext>
                  </a:extLst>
                </p:cNvPr>
                <p:cNvCxnSpPr/>
                <p:nvPr/>
              </p:nvCxnSpPr>
              <p:spPr>
                <a:xfrm>
                  <a:off x="7089724" y="2487706"/>
                  <a:ext cx="3429000" cy="29523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61B3D855-A349-45C2-A859-6A53E38475EF}"/>
                    </a:ext>
                  </a:extLst>
                </p:cNvPr>
                <p:cNvSpPr/>
                <p:nvPr/>
              </p:nvSpPr>
              <p:spPr>
                <a:xfrm>
                  <a:off x="10581625" y="5233434"/>
                  <a:ext cx="578074" cy="4342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AD</a:t>
                  </a:r>
                  <a:r>
                    <a:rPr lang="en-US" sz="1100" b="1" dirty="0">
                      <a:solidFill>
                        <a:srgbClr val="002060"/>
                      </a:solidFill>
                    </a:rPr>
                    <a:t>1</a:t>
                  </a:r>
                  <a:endParaRPr lang="en-US" b="1" dirty="0">
                    <a:solidFill>
                      <a:srgbClr val="002060"/>
                    </a:solidFill>
                  </a:endParaRPr>
                </a:p>
              </p:txBody>
            </p:sp>
          </p:grpSp>
        </p:grpSp>
      </p:grpSp>
      <p:grpSp>
        <p:nvGrpSpPr>
          <p:cNvPr id="13" name="Group 12">
            <a:extLst>
              <a:ext uri="{FF2B5EF4-FFF2-40B4-BE49-F238E27FC236}">
                <a16:creationId xmlns:a16="http://schemas.microsoft.com/office/drawing/2014/main" id="{834EF703-49F1-650D-AB86-654F8F13FFEB}"/>
              </a:ext>
            </a:extLst>
          </p:cNvPr>
          <p:cNvGrpSpPr/>
          <p:nvPr/>
        </p:nvGrpSpPr>
        <p:grpSpPr>
          <a:xfrm>
            <a:off x="7041702" y="1967833"/>
            <a:ext cx="4161143" cy="4258642"/>
            <a:chOff x="7041702" y="1967834"/>
            <a:chExt cx="4161143" cy="4258642"/>
          </a:xfrm>
        </p:grpSpPr>
        <p:cxnSp>
          <p:nvCxnSpPr>
            <p:cNvPr id="59" name="Straight Connector 58">
              <a:extLst>
                <a:ext uri="{FF2B5EF4-FFF2-40B4-BE49-F238E27FC236}">
                  <a16:creationId xmlns:a16="http://schemas.microsoft.com/office/drawing/2014/main" id="{092C1E23-2821-C441-9DA1-9EE0CF829057}"/>
                </a:ext>
              </a:extLst>
            </p:cNvPr>
            <p:cNvCxnSpPr/>
            <p:nvPr/>
          </p:nvCxnSpPr>
          <p:spPr>
            <a:xfrm>
              <a:off x="7041702" y="1967834"/>
              <a:ext cx="3429000" cy="29523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898DBE36-12AF-62A4-1084-533DC8DD4CF8}"/>
                </a:ext>
              </a:extLst>
            </p:cNvPr>
            <p:cNvSpPr/>
            <p:nvPr/>
          </p:nvSpPr>
          <p:spPr>
            <a:xfrm>
              <a:off x="10624771" y="4595577"/>
              <a:ext cx="578074" cy="4342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AD</a:t>
              </a:r>
              <a:r>
                <a:rPr lang="en-US" sz="1100" b="1" dirty="0">
                  <a:solidFill>
                    <a:srgbClr val="002060"/>
                  </a:solidFill>
                </a:rPr>
                <a:t>2</a:t>
              </a:r>
              <a:endParaRPr lang="en-US" b="1" dirty="0">
                <a:solidFill>
                  <a:srgbClr val="002060"/>
                </a:solidFill>
              </a:endParaRPr>
            </a:p>
          </p:txBody>
        </p:sp>
        <p:sp>
          <p:nvSpPr>
            <p:cNvPr id="8" name="Arrow: Right 7">
              <a:extLst>
                <a:ext uri="{FF2B5EF4-FFF2-40B4-BE49-F238E27FC236}">
                  <a16:creationId xmlns:a16="http://schemas.microsoft.com/office/drawing/2014/main" id="{162E15AF-B843-C01E-79EB-94FAC04163DD}"/>
                </a:ext>
              </a:extLst>
            </p:cNvPr>
            <p:cNvSpPr/>
            <p:nvPr/>
          </p:nvSpPr>
          <p:spPr>
            <a:xfrm>
              <a:off x="8545708" y="6065792"/>
              <a:ext cx="313118" cy="16068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AB1843D8-4057-1012-9AFA-B4D045C10B0F}"/>
                </a:ext>
              </a:extLst>
            </p:cNvPr>
            <p:cNvSpPr/>
            <p:nvPr/>
          </p:nvSpPr>
          <p:spPr>
            <a:xfrm rot="19224622">
              <a:off x="7261509" y="2942816"/>
              <a:ext cx="623243" cy="1993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Arrow: Right 60">
              <a:extLst>
                <a:ext uri="{FF2B5EF4-FFF2-40B4-BE49-F238E27FC236}">
                  <a16:creationId xmlns:a16="http://schemas.microsoft.com/office/drawing/2014/main" id="{A3CB6747-03CE-E5B3-23BB-B5CB8F93A55F}"/>
                </a:ext>
              </a:extLst>
            </p:cNvPr>
            <p:cNvSpPr/>
            <p:nvPr/>
          </p:nvSpPr>
          <p:spPr>
            <a:xfrm rot="19224622">
              <a:off x="9134851" y="4588902"/>
              <a:ext cx="623243" cy="1993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AFE40DB9-2018-561F-4977-597EBA032D72}"/>
              </a:ext>
            </a:extLst>
          </p:cNvPr>
          <p:cNvGrpSpPr/>
          <p:nvPr/>
        </p:nvGrpSpPr>
        <p:grpSpPr>
          <a:xfrm>
            <a:off x="5435483" y="1776679"/>
            <a:ext cx="5767362" cy="4622658"/>
            <a:chOff x="5435483" y="1776679"/>
            <a:chExt cx="5767362" cy="4622658"/>
          </a:xfrm>
        </p:grpSpPr>
        <p:grpSp>
          <p:nvGrpSpPr>
            <p:cNvPr id="62" name="Group 61">
              <a:extLst>
                <a:ext uri="{FF2B5EF4-FFF2-40B4-BE49-F238E27FC236}">
                  <a16:creationId xmlns:a16="http://schemas.microsoft.com/office/drawing/2014/main" id="{D5BECFDF-B185-DBA2-6E5F-8640B341E704}"/>
                </a:ext>
              </a:extLst>
            </p:cNvPr>
            <p:cNvGrpSpPr/>
            <p:nvPr/>
          </p:nvGrpSpPr>
          <p:grpSpPr>
            <a:xfrm>
              <a:off x="5435483" y="1776679"/>
              <a:ext cx="5550491" cy="4622658"/>
              <a:chOff x="6231372" y="1650796"/>
              <a:chExt cx="5550491" cy="4622658"/>
            </a:xfrm>
          </p:grpSpPr>
          <p:sp>
            <p:nvSpPr>
              <p:cNvPr id="63" name="Rectangle 62">
                <a:extLst>
                  <a:ext uri="{FF2B5EF4-FFF2-40B4-BE49-F238E27FC236}">
                    <a16:creationId xmlns:a16="http://schemas.microsoft.com/office/drawing/2014/main" id="{5AEDC3B2-9496-52A0-1C7E-E47D13FD9B27}"/>
                  </a:ext>
                </a:extLst>
              </p:cNvPr>
              <p:cNvSpPr/>
              <p:nvPr/>
            </p:nvSpPr>
            <p:spPr>
              <a:xfrm>
                <a:off x="8885831" y="5761480"/>
                <a:ext cx="1224650"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Y*</a:t>
                </a:r>
                <a:r>
                  <a:rPr lang="en-US" sz="1050" b="1" dirty="0">
                    <a:solidFill>
                      <a:srgbClr val="002060"/>
                    </a:solidFill>
                  </a:rPr>
                  <a:t>                  </a:t>
                </a:r>
                <a:r>
                  <a:rPr lang="en-US" b="1" dirty="0">
                    <a:solidFill>
                      <a:srgbClr val="002060"/>
                    </a:solidFill>
                  </a:rPr>
                  <a:t>Y</a:t>
                </a:r>
                <a:r>
                  <a:rPr lang="en-US" sz="1050" b="1" dirty="0">
                    <a:solidFill>
                      <a:srgbClr val="002060"/>
                    </a:solidFill>
                  </a:rPr>
                  <a:t>1</a:t>
                </a:r>
                <a:endParaRPr lang="en-US" b="1" dirty="0">
                  <a:solidFill>
                    <a:srgbClr val="002060"/>
                  </a:solidFill>
                </a:endParaRPr>
              </a:p>
            </p:txBody>
          </p:sp>
          <p:sp>
            <p:nvSpPr>
              <p:cNvPr id="64" name="Rectangle 63">
                <a:extLst>
                  <a:ext uri="{FF2B5EF4-FFF2-40B4-BE49-F238E27FC236}">
                    <a16:creationId xmlns:a16="http://schemas.microsoft.com/office/drawing/2014/main" id="{7B7241D5-647A-8D8C-7CAD-4D95525F7B54}"/>
                  </a:ext>
                </a:extLst>
              </p:cNvPr>
              <p:cNvSpPr/>
              <p:nvPr/>
            </p:nvSpPr>
            <p:spPr>
              <a:xfrm>
                <a:off x="6231372" y="3374469"/>
                <a:ext cx="487242"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P</a:t>
                </a:r>
                <a:r>
                  <a:rPr lang="en-US" sz="1400" b="1" dirty="0">
                    <a:solidFill>
                      <a:srgbClr val="002060"/>
                    </a:solidFill>
                  </a:rPr>
                  <a:t>2</a:t>
                </a:r>
                <a:endParaRPr lang="en-US" b="1" dirty="0">
                  <a:solidFill>
                    <a:srgbClr val="002060"/>
                  </a:solidFill>
                </a:endParaRPr>
              </a:p>
            </p:txBody>
          </p:sp>
          <p:sp>
            <p:nvSpPr>
              <p:cNvPr id="65" name="Rectangle 64">
                <a:extLst>
                  <a:ext uri="{FF2B5EF4-FFF2-40B4-BE49-F238E27FC236}">
                    <a16:creationId xmlns:a16="http://schemas.microsoft.com/office/drawing/2014/main" id="{89F90583-5783-E189-C1F5-32FFD01B79C4}"/>
                  </a:ext>
                </a:extLst>
              </p:cNvPr>
              <p:cNvSpPr/>
              <p:nvPr/>
            </p:nvSpPr>
            <p:spPr>
              <a:xfrm>
                <a:off x="6236953" y="3963905"/>
                <a:ext cx="487242"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P</a:t>
                </a:r>
                <a:r>
                  <a:rPr lang="en-US" sz="1400" b="1" dirty="0">
                    <a:solidFill>
                      <a:srgbClr val="002060"/>
                    </a:solidFill>
                  </a:rPr>
                  <a:t>1</a:t>
                </a:r>
                <a:endParaRPr lang="en-US" b="1" dirty="0">
                  <a:solidFill>
                    <a:srgbClr val="002060"/>
                  </a:solidFill>
                </a:endParaRPr>
              </a:p>
            </p:txBody>
          </p:sp>
          <p:grpSp>
            <p:nvGrpSpPr>
              <p:cNvPr id="66" name="Group 65">
                <a:extLst>
                  <a:ext uri="{FF2B5EF4-FFF2-40B4-BE49-F238E27FC236}">
                    <a16:creationId xmlns:a16="http://schemas.microsoft.com/office/drawing/2014/main" id="{4A9303E1-6435-0C15-E242-6C29F2C8644D}"/>
                  </a:ext>
                </a:extLst>
              </p:cNvPr>
              <p:cNvGrpSpPr/>
              <p:nvPr/>
            </p:nvGrpSpPr>
            <p:grpSpPr>
              <a:xfrm>
                <a:off x="6407750" y="1650796"/>
                <a:ext cx="5374113" cy="4158333"/>
                <a:chOff x="6407750" y="1650796"/>
                <a:chExt cx="5374113" cy="4158333"/>
              </a:xfrm>
            </p:grpSpPr>
            <p:sp>
              <p:nvSpPr>
                <p:cNvPr id="67" name="Rectangle 66">
                  <a:extLst>
                    <a:ext uri="{FF2B5EF4-FFF2-40B4-BE49-F238E27FC236}">
                      <a16:creationId xmlns:a16="http://schemas.microsoft.com/office/drawing/2014/main" id="{B2D16957-CB1A-70B6-46F9-9161B5AF864F}"/>
                    </a:ext>
                  </a:extLst>
                </p:cNvPr>
                <p:cNvSpPr/>
                <p:nvPr/>
              </p:nvSpPr>
              <p:spPr>
                <a:xfrm>
                  <a:off x="9142817" y="1650796"/>
                  <a:ext cx="710679"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LRAS</a:t>
                  </a:r>
                </a:p>
              </p:txBody>
            </p:sp>
            <p:grpSp>
              <p:nvGrpSpPr>
                <p:cNvPr id="68" name="Group 67">
                  <a:extLst>
                    <a:ext uri="{FF2B5EF4-FFF2-40B4-BE49-F238E27FC236}">
                      <a16:creationId xmlns:a16="http://schemas.microsoft.com/office/drawing/2014/main" id="{469D8454-8313-2D20-CC83-EB3212E7AD65}"/>
                    </a:ext>
                  </a:extLst>
                </p:cNvPr>
                <p:cNvGrpSpPr/>
                <p:nvPr/>
              </p:nvGrpSpPr>
              <p:grpSpPr>
                <a:xfrm>
                  <a:off x="6407750" y="1828800"/>
                  <a:ext cx="5374113" cy="3980329"/>
                  <a:chOff x="6407750" y="1828800"/>
                  <a:chExt cx="5374113" cy="3980329"/>
                </a:xfrm>
              </p:grpSpPr>
              <p:cxnSp>
                <p:nvCxnSpPr>
                  <p:cNvPr id="69" name="Straight Connector 68">
                    <a:extLst>
                      <a:ext uri="{FF2B5EF4-FFF2-40B4-BE49-F238E27FC236}">
                        <a16:creationId xmlns:a16="http://schemas.microsoft.com/office/drawing/2014/main" id="{2F4525A2-47EC-4110-9466-12E4A03E64FD}"/>
                      </a:ext>
                    </a:extLst>
                  </p:cNvPr>
                  <p:cNvCxnSpPr/>
                  <p:nvPr/>
                </p:nvCxnSpPr>
                <p:spPr>
                  <a:xfrm>
                    <a:off x="6736976" y="1828800"/>
                    <a:ext cx="0" cy="3966882"/>
                  </a:xfrm>
                  <a:prstGeom prst="line">
                    <a:avLst/>
                  </a:prstGeom>
                </p:spPr>
                <p:style>
                  <a:lnRef idx="3">
                    <a:schemeClr val="dk1"/>
                  </a:lnRef>
                  <a:fillRef idx="0">
                    <a:schemeClr val="dk1"/>
                  </a:fillRef>
                  <a:effectRef idx="2">
                    <a:schemeClr val="dk1"/>
                  </a:effectRef>
                  <a:fontRef idx="minor">
                    <a:schemeClr val="tx1"/>
                  </a:fontRef>
                </p:style>
              </p:cxnSp>
              <p:cxnSp>
                <p:nvCxnSpPr>
                  <p:cNvPr id="70" name="Straight Connector 69">
                    <a:extLst>
                      <a:ext uri="{FF2B5EF4-FFF2-40B4-BE49-F238E27FC236}">
                        <a16:creationId xmlns:a16="http://schemas.microsoft.com/office/drawing/2014/main" id="{CF17393A-A54C-7CA1-9500-DA775073C29F}"/>
                      </a:ext>
                    </a:extLst>
                  </p:cNvPr>
                  <p:cNvCxnSpPr/>
                  <p:nvPr/>
                </p:nvCxnSpPr>
                <p:spPr>
                  <a:xfrm>
                    <a:off x="6750424" y="5809129"/>
                    <a:ext cx="4356847" cy="0"/>
                  </a:xfrm>
                  <a:prstGeom prst="line">
                    <a:avLst/>
                  </a:prstGeom>
                </p:spPr>
                <p:style>
                  <a:lnRef idx="3">
                    <a:schemeClr val="dk1"/>
                  </a:lnRef>
                  <a:fillRef idx="0">
                    <a:schemeClr val="dk1"/>
                  </a:fillRef>
                  <a:effectRef idx="2">
                    <a:schemeClr val="dk1"/>
                  </a:effectRef>
                  <a:fontRef idx="minor">
                    <a:schemeClr val="tx1"/>
                  </a:fontRef>
                </p:style>
              </p:cxnSp>
              <p:cxnSp>
                <p:nvCxnSpPr>
                  <p:cNvPr id="71" name="Straight Connector 70">
                    <a:extLst>
                      <a:ext uri="{FF2B5EF4-FFF2-40B4-BE49-F238E27FC236}">
                        <a16:creationId xmlns:a16="http://schemas.microsoft.com/office/drawing/2014/main" id="{F83D3854-3017-C4DA-1119-656C8518029A}"/>
                      </a:ext>
                    </a:extLst>
                  </p:cNvPr>
                  <p:cNvCxnSpPr/>
                  <p:nvPr/>
                </p:nvCxnSpPr>
                <p:spPr>
                  <a:xfrm>
                    <a:off x="9117106" y="1828800"/>
                    <a:ext cx="0" cy="3966882"/>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72" name="Straight Connector 71">
                    <a:extLst>
                      <a:ext uri="{FF2B5EF4-FFF2-40B4-BE49-F238E27FC236}">
                        <a16:creationId xmlns:a16="http://schemas.microsoft.com/office/drawing/2014/main" id="{286808BB-713F-7595-B6E0-51A1E4AB8B80}"/>
                      </a:ext>
                    </a:extLst>
                  </p:cNvPr>
                  <p:cNvCxnSpPr>
                    <a:cxnSpLocks/>
                  </p:cNvCxnSpPr>
                  <p:nvPr/>
                </p:nvCxnSpPr>
                <p:spPr>
                  <a:xfrm flipV="1">
                    <a:off x="7978589" y="2347282"/>
                    <a:ext cx="2864223" cy="3092823"/>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73" name="Straight Connector 72">
                    <a:extLst>
                      <a:ext uri="{FF2B5EF4-FFF2-40B4-BE49-F238E27FC236}">
                        <a16:creationId xmlns:a16="http://schemas.microsoft.com/office/drawing/2014/main" id="{C28EDBC1-8438-1928-53E5-C8757C1CBDC1}"/>
                      </a:ext>
                    </a:extLst>
                  </p:cNvPr>
                  <p:cNvCxnSpPr/>
                  <p:nvPr/>
                </p:nvCxnSpPr>
                <p:spPr>
                  <a:xfrm>
                    <a:off x="7111704" y="2487706"/>
                    <a:ext cx="3429000" cy="295239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073537-6FAD-304E-EFA3-041F8D12B661}"/>
                      </a:ext>
                    </a:extLst>
                  </p:cNvPr>
                  <p:cNvCxnSpPr/>
                  <p:nvPr/>
                </p:nvCxnSpPr>
                <p:spPr>
                  <a:xfrm flipH="1">
                    <a:off x="6750424" y="4202206"/>
                    <a:ext cx="2366682"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5" name="Straight Connector 74">
                    <a:extLst>
                      <a:ext uri="{FF2B5EF4-FFF2-40B4-BE49-F238E27FC236}">
                        <a16:creationId xmlns:a16="http://schemas.microsoft.com/office/drawing/2014/main" id="{AE4790D4-B216-41D2-C314-419A433E10EE}"/>
                      </a:ext>
                    </a:extLst>
                  </p:cNvPr>
                  <p:cNvCxnSpPr>
                    <a:cxnSpLocks/>
                    <a:endCxn id="64" idx="3"/>
                  </p:cNvCxnSpPr>
                  <p:nvPr/>
                </p:nvCxnSpPr>
                <p:spPr>
                  <a:xfrm flipH="1">
                    <a:off x="6718614" y="3561481"/>
                    <a:ext cx="2985681" cy="6897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6" name="Straight Connector 75">
                    <a:extLst>
                      <a:ext uri="{FF2B5EF4-FFF2-40B4-BE49-F238E27FC236}">
                        <a16:creationId xmlns:a16="http://schemas.microsoft.com/office/drawing/2014/main" id="{0550D811-11E0-292B-D8F9-C2ACEAB3E552}"/>
                      </a:ext>
                    </a:extLst>
                  </p:cNvPr>
                  <p:cNvCxnSpPr>
                    <a:cxnSpLocks/>
                  </p:cNvCxnSpPr>
                  <p:nvPr/>
                </p:nvCxnSpPr>
                <p:spPr>
                  <a:xfrm>
                    <a:off x="9723818" y="3561481"/>
                    <a:ext cx="47712" cy="2247648"/>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7" name="Rectangle 76">
                    <a:extLst>
                      <a:ext uri="{FF2B5EF4-FFF2-40B4-BE49-F238E27FC236}">
                        <a16:creationId xmlns:a16="http://schemas.microsoft.com/office/drawing/2014/main" id="{4779C186-50E4-8E2A-1823-8DB796149CF9}"/>
                      </a:ext>
                    </a:extLst>
                  </p:cNvPr>
                  <p:cNvSpPr/>
                  <p:nvPr/>
                </p:nvSpPr>
                <p:spPr>
                  <a:xfrm>
                    <a:off x="10839788" y="2214845"/>
                    <a:ext cx="942075"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SRAS</a:t>
                    </a:r>
                  </a:p>
                </p:txBody>
              </p:sp>
              <p:sp>
                <p:nvSpPr>
                  <p:cNvPr id="78" name="Rectangle 77">
                    <a:extLst>
                      <a:ext uri="{FF2B5EF4-FFF2-40B4-BE49-F238E27FC236}">
                        <a16:creationId xmlns:a16="http://schemas.microsoft.com/office/drawing/2014/main" id="{64B75E61-BC44-DA57-6F67-16AD51C44B19}"/>
                      </a:ext>
                    </a:extLst>
                  </p:cNvPr>
                  <p:cNvSpPr/>
                  <p:nvPr/>
                </p:nvSpPr>
                <p:spPr>
                  <a:xfrm>
                    <a:off x="10559645" y="5155746"/>
                    <a:ext cx="509074"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AD</a:t>
                    </a:r>
                  </a:p>
                </p:txBody>
              </p:sp>
              <p:sp>
                <p:nvSpPr>
                  <p:cNvPr id="79" name="Arrow: Up 78">
                    <a:extLst>
                      <a:ext uri="{FF2B5EF4-FFF2-40B4-BE49-F238E27FC236}">
                        <a16:creationId xmlns:a16="http://schemas.microsoft.com/office/drawing/2014/main" id="{7804E60F-A92D-8F35-8D7E-4B19AF0C3A8F}"/>
                      </a:ext>
                    </a:extLst>
                  </p:cNvPr>
                  <p:cNvSpPr/>
                  <p:nvPr/>
                </p:nvSpPr>
                <p:spPr>
                  <a:xfrm>
                    <a:off x="6407750" y="3778626"/>
                    <a:ext cx="140744" cy="29233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endParaRPr>
                  </a:p>
                </p:txBody>
              </p:sp>
              <p:cxnSp>
                <p:nvCxnSpPr>
                  <p:cNvPr id="80" name="Straight Connector 79">
                    <a:extLst>
                      <a:ext uri="{FF2B5EF4-FFF2-40B4-BE49-F238E27FC236}">
                        <a16:creationId xmlns:a16="http://schemas.microsoft.com/office/drawing/2014/main" id="{45D19293-2319-52CA-E1CC-34A0AF37238C}"/>
                      </a:ext>
                    </a:extLst>
                  </p:cNvPr>
                  <p:cNvCxnSpPr/>
                  <p:nvPr/>
                </p:nvCxnSpPr>
                <p:spPr>
                  <a:xfrm>
                    <a:off x="7089724" y="2487706"/>
                    <a:ext cx="3429000" cy="29523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id="{527E2799-31B0-BF2A-539E-6A0760B47B13}"/>
                      </a:ext>
                    </a:extLst>
                  </p:cNvPr>
                  <p:cNvSpPr/>
                  <p:nvPr/>
                </p:nvSpPr>
                <p:spPr>
                  <a:xfrm>
                    <a:off x="10581625" y="5233434"/>
                    <a:ext cx="578074" cy="4342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AD</a:t>
                    </a:r>
                    <a:r>
                      <a:rPr lang="en-US" sz="1100" b="1" dirty="0">
                        <a:solidFill>
                          <a:srgbClr val="002060"/>
                        </a:solidFill>
                      </a:rPr>
                      <a:t>1</a:t>
                    </a:r>
                    <a:endParaRPr lang="en-US" b="1" dirty="0">
                      <a:solidFill>
                        <a:srgbClr val="002060"/>
                      </a:solidFill>
                    </a:endParaRPr>
                  </a:p>
                </p:txBody>
              </p:sp>
            </p:grpSp>
          </p:grpSp>
        </p:grpSp>
        <p:grpSp>
          <p:nvGrpSpPr>
            <p:cNvPr id="82" name="Group 81">
              <a:extLst>
                <a:ext uri="{FF2B5EF4-FFF2-40B4-BE49-F238E27FC236}">
                  <a16:creationId xmlns:a16="http://schemas.microsoft.com/office/drawing/2014/main" id="{46A5EBC6-A962-93AA-2FBD-AC94B435A410}"/>
                </a:ext>
              </a:extLst>
            </p:cNvPr>
            <p:cNvGrpSpPr/>
            <p:nvPr/>
          </p:nvGrpSpPr>
          <p:grpSpPr>
            <a:xfrm>
              <a:off x="7041702" y="1975327"/>
              <a:ext cx="4161143" cy="4258642"/>
              <a:chOff x="7041702" y="1967834"/>
              <a:chExt cx="4161143" cy="4258642"/>
            </a:xfrm>
          </p:grpSpPr>
          <p:cxnSp>
            <p:nvCxnSpPr>
              <p:cNvPr id="83" name="Straight Connector 82">
                <a:extLst>
                  <a:ext uri="{FF2B5EF4-FFF2-40B4-BE49-F238E27FC236}">
                    <a16:creationId xmlns:a16="http://schemas.microsoft.com/office/drawing/2014/main" id="{5A438F95-DDCB-6DE2-CFF8-6506B8376919}"/>
                  </a:ext>
                </a:extLst>
              </p:cNvPr>
              <p:cNvCxnSpPr/>
              <p:nvPr/>
            </p:nvCxnSpPr>
            <p:spPr>
              <a:xfrm>
                <a:off x="7041702" y="1967834"/>
                <a:ext cx="3429000" cy="29523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78037D1A-133E-427D-1854-0968F6EA358D}"/>
                  </a:ext>
                </a:extLst>
              </p:cNvPr>
              <p:cNvSpPr/>
              <p:nvPr/>
            </p:nvSpPr>
            <p:spPr>
              <a:xfrm>
                <a:off x="10624771" y="4595577"/>
                <a:ext cx="578074" cy="43428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AD</a:t>
                </a:r>
                <a:r>
                  <a:rPr lang="en-US" sz="1100" b="1" dirty="0">
                    <a:solidFill>
                      <a:srgbClr val="002060"/>
                    </a:solidFill>
                  </a:rPr>
                  <a:t>2</a:t>
                </a:r>
                <a:endParaRPr lang="en-US" b="1" dirty="0">
                  <a:solidFill>
                    <a:srgbClr val="002060"/>
                  </a:solidFill>
                </a:endParaRPr>
              </a:p>
            </p:txBody>
          </p:sp>
          <p:sp>
            <p:nvSpPr>
              <p:cNvPr id="85" name="Arrow: Right 84">
                <a:extLst>
                  <a:ext uri="{FF2B5EF4-FFF2-40B4-BE49-F238E27FC236}">
                    <a16:creationId xmlns:a16="http://schemas.microsoft.com/office/drawing/2014/main" id="{A8321A81-AD52-0480-37F1-999009B97A7E}"/>
                  </a:ext>
                </a:extLst>
              </p:cNvPr>
              <p:cNvSpPr/>
              <p:nvPr/>
            </p:nvSpPr>
            <p:spPr>
              <a:xfrm>
                <a:off x="8545708" y="6065792"/>
                <a:ext cx="313118" cy="16068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Arrow: Right 85">
                <a:extLst>
                  <a:ext uri="{FF2B5EF4-FFF2-40B4-BE49-F238E27FC236}">
                    <a16:creationId xmlns:a16="http://schemas.microsoft.com/office/drawing/2014/main" id="{6E19410D-596B-EE0C-E6ED-2B53F61D9BCD}"/>
                  </a:ext>
                </a:extLst>
              </p:cNvPr>
              <p:cNvSpPr/>
              <p:nvPr/>
            </p:nvSpPr>
            <p:spPr>
              <a:xfrm rot="19224622">
                <a:off x="7616379" y="2815091"/>
                <a:ext cx="231507" cy="2246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Arrow: Right 86">
                <a:extLst>
                  <a:ext uri="{FF2B5EF4-FFF2-40B4-BE49-F238E27FC236}">
                    <a16:creationId xmlns:a16="http://schemas.microsoft.com/office/drawing/2014/main" id="{37860935-243D-E9BB-46CE-C5485278ABD1}"/>
                  </a:ext>
                </a:extLst>
              </p:cNvPr>
              <p:cNvSpPr/>
              <p:nvPr/>
            </p:nvSpPr>
            <p:spPr>
              <a:xfrm rot="19224622">
                <a:off x="9134851" y="4588902"/>
                <a:ext cx="623243" cy="1993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503903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798286" y="190149"/>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Cost-Push Inflation</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219131" y="1574822"/>
            <a:ext cx="6313900" cy="4390402"/>
          </a:xfrm>
        </p:spPr>
        <p:txBody>
          <a:bodyPr>
            <a:normAutofit fontScale="92500"/>
          </a:bodyPr>
          <a:lstStyle/>
          <a:p>
            <a:pPr marL="342900" indent="-342900" algn="just">
              <a:lnSpc>
                <a:spcPct val="100000"/>
              </a:lnSpc>
              <a:buFont typeface="Wingdings" panose="05000000000000000000" pitchFamily="2" charset="2"/>
              <a:buChar char="§"/>
            </a:pPr>
            <a:r>
              <a:rPr lang="en-US" sz="2100" dirty="0">
                <a:solidFill>
                  <a:srgbClr val="002060"/>
                </a:solidFill>
              </a:rPr>
              <a:t>C</a:t>
            </a:r>
            <a:r>
              <a:rPr lang="en-US" sz="2100" i="0" dirty="0">
                <a:solidFill>
                  <a:srgbClr val="002060"/>
                </a:solidFill>
                <a:effectLst/>
              </a:rPr>
              <a:t>ost-push inflation is a condition when the supply of goods or services (Aggregate Supply) is limited but demand (Aggregate Demand) remains the same, pushing up prices. </a:t>
            </a:r>
          </a:p>
          <a:p>
            <a:pPr marL="342900" indent="-342900" algn="just">
              <a:lnSpc>
                <a:spcPct val="100000"/>
              </a:lnSpc>
              <a:buFont typeface="Wingdings" panose="05000000000000000000" pitchFamily="2" charset="2"/>
              <a:buChar char="§"/>
            </a:pPr>
            <a:r>
              <a:rPr lang="en-US" sz="2100" dirty="0">
                <a:solidFill>
                  <a:srgbClr val="002060"/>
                </a:solidFill>
              </a:rPr>
              <a:t>F</a:t>
            </a:r>
            <a:r>
              <a:rPr lang="en-US" sz="2100" i="0" dirty="0">
                <a:solidFill>
                  <a:srgbClr val="002060"/>
                </a:solidFill>
                <a:effectLst/>
              </a:rPr>
              <a:t>or example, a shortage in the factors of production (</a:t>
            </a:r>
            <a:r>
              <a:rPr lang="en-US" sz="2100" dirty="0">
                <a:solidFill>
                  <a:srgbClr val="002060"/>
                </a:solidFill>
              </a:rPr>
              <a:t>labor, natural resources, capital good, etc.) </a:t>
            </a:r>
            <a:r>
              <a:rPr lang="en-US" sz="2100" i="0" dirty="0">
                <a:solidFill>
                  <a:srgbClr val="002060"/>
                </a:solidFill>
                <a:effectLst/>
              </a:rPr>
              <a:t>leads to decreased supply of goods and services. While demand remains constant, the prices of commodities increase causing a rise in the overall price level. </a:t>
            </a:r>
            <a:r>
              <a:rPr lang="en-US" sz="2100" dirty="0">
                <a:solidFill>
                  <a:srgbClr val="002060"/>
                </a:solidFill>
              </a:rPr>
              <a:t>Nigeria’s inflation follows the cost-push trajectory.</a:t>
            </a:r>
            <a:endParaRPr lang="en-US" sz="2100" i="0" dirty="0">
              <a:solidFill>
                <a:srgbClr val="002060"/>
              </a:solidFill>
              <a:effectLst/>
            </a:endParaRPr>
          </a:p>
          <a:p>
            <a:pPr marL="342900" indent="-342900" algn="just">
              <a:lnSpc>
                <a:spcPct val="100000"/>
              </a:lnSpc>
              <a:buFont typeface="Wingdings" panose="05000000000000000000" pitchFamily="2" charset="2"/>
              <a:buChar char="§"/>
            </a:pPr>
            <a:r>
              <a:rPr lang="en-US" sz="2100" dirty="0">
                <a:solidFill>
                  <a:srgbClr val="002060"/>
                </a:solidFill>
              </a:rPr>
              <a:t>There is always a negative output gap whenever a cost-push inflation occurs).</a:t>
            </a:r>
          </a:p>
          <a:p>
            <a:pPr marL="342900" indent="-342900" algn="just">
              <a:lnSpc>
                <a:spcPct val="100000"/>
              </a:lnSpc>
              <a:buFont typeface="Wingdings" panose="05000000000000000000" pitchFamily="2" charset="2"/>
              <a:buChar char="§"/>
            </a:pPr>
            <a:r>
              <a:rPr lang="en-US" sz="2400" dirty="0">
                <a:solidFill>
                  <a:srgbClr val="002060"/>
                </a:solidFill>
              </a:rPr>
              <a:t>A good example is the global oil supply shock consequent to the Russia-Ukraine Conflict.</a:t>
            </a:r>
            <a:endParaRPr lang="en-US" sz="2400" i="0" dirty="0">
              <a:solidFill>
                <a:srgbClr val="002060"/>
              </a:solidFill>
              <a:effectLst/>
            </a:endParaRPr>
          </a:p>
          <a:p>
            <a:pPr marL="342900" indent="-342900" algn="just">
              <a:lnSpc>
                <a:spcPct val="100000"/>
              </a:lnSpc>
              <a:buFont typeface="Wingdings" panose="05000000000000000000" pitchFamily="2" charset="2"/>
              <a:buChar char="§"/>
            </a:pPr>
            <a:endParaRPr lang="en-US" sz="2100" i="0" dirty="0">
              <a:solidFill>
                <a:srgbClr val="002060"/>
              </a:solidFill>
              <a:effectLst/>
            </a:endParaRPr>
          </a:p>
          <a:p>
            <a:pPr marL="342900" indent="-342900" algn="just">
              <a:lnSpc>
                <a:spcPct val="100000"/>
              </a:lnSpc>
              <a:buFont typeface="Wingdings" panose="05000000000000000000" pitchFamily="2" charset="2"/>
              <a:buChar char="§"/>
            </a:pPr>
            <a:endParaRPr lang="en-US" sz="2100" dirty="0">
              <a:solidFill>
                <a:srgbClr val="002060"/>
              </a:solidFill>
              <a:cs typeface="Arial" panose="020B0604020202020204" pitchFamily="34" charset="0"/>
            </a:endParaRPr>
          </a:p>
        </p:txBody>
      </p:sp>
      <p:grpSp>
        <p:nvGrpSpPr>
          <p:cNvPr id="54" name="Group 53">
            <a:extLst>
              <a:ext uri="{FF2B5EF4-FFF2-40B4-BE49-F238E27FC236}">
                <a16:creationId xmlns:a16="http://schemas.microsoft.com/office/drawing/2014/main" id="{D224EDBE-F4FC-0BE8-57E5-7E893347DEA3}"/>
              </a:ext>
            </a:extLst>
          </p:cNvPr>
          <p:cNvGrpSpPr/>
          <p:nvPr/>
        </p:nvGrpSpPr>
        <p:grpSpPr>
          <a:xfrm>
            <a:off x="6654956" y="1519244"/>
            <a:ext cx="5537044" cy="4782052"/>
            <a:chOff x="6231372" y="1561462"/>
            <a:chExt cx="5537044" cy="4782052"/>
          </a:xfrm>
        </p:grpSpPr>
        <p:sp>
          <p:nvSpPr>
            <p:cNvPr id="24" name="Rectangle 23">
              <a:extLst>
                <a:ext uri="{FF2B5EF4-FFF2-40B4-BE49-F238E27FC236}">
                  <a16:creationId xmlns:a16="http://schemas.microsoft.com/office/drawing/2014/main" id="{3DFEA1BD-8610-BA65-DA33-803BB53AEE83}"/>
                </a:ext>
              </a:extLst>
            </p:cNvPr>
            <p:cNvSpPr/>
            <p:nvPr/>
          </p:nvSpPr>
          <p:spPr>
            <a:xfrm>
              <a:off x="8177569" y="5831540"/>
              <a:ext cx="1224650"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Y</a:t>
              </a:r>
              <a:r>
                <a:rPr lang="en-US" sz="1050" b="1" dirty="0">
                  <a:solidFill>
                    <a:srgbClr val="002060"/>
                  </a:solidFill>
                </a:rPr>
                <a:t>1                  </a:t>
              </a:r>
              <a:r>
                <a:rPr lang="en-US" b="1" dirty="0">
                  <a:solidFill>
                    <a:srgbClr val="002060"/>
                  </a:solidFill>
                </a:rPr>
                <a:t>Y*</a:t>
              </a:r>
            </a:p>
          </p:txBody>
        </p:sp>
        <p:sp>
          <p:nvSpPr>
            <p:cNvPr id="31" name="Rectangle 30">
              <a:extLst>
                <a:ext uri="{FF2B5EF4-FFF2-40B4-BE49-F238E27FC236}">
                  <a16:creationId xmlns:a16="http://schemas.microsoft.com/office/drawing/2014/main" id="{7EDD9D4C-FB7C-F83F-898A-EA159AF7BB6B}"/>
                </a:ext>
              </a:extLst>
            </p:cNvPr>
            <p:cNvSpPr/>
            <p:nvPr/>
          </p:nvSpPr>
          <p:spPr>
            <a:xfrm>
              <a:off x="6231372" y="3374469"/>
              <a:ext cx="487242"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P</a:t>
              </a:r>
              <a:r>
                <a:rPr lang="en-US" sz="1400" b="1" dirty="0">
                  <a:solidFill>
                    <a:srgbClr val="002060"/>
                  </a:solidFill>
                </a:rPr>
                <a:t>2</a:t>
              </a:r>
              <a:endParaRPr lang="en-US" b="1" dirty="0">
                <a:solidFill>
                  <a:srgbClr val="002060"/>
                </a:solidFill>
              </a:endParaRPr>
            </a:p>
          </p:txBody>
        </p:sp>
        <p:sp>
          <p:nvSpPr>
            <p:cNvPr id="32" name="Rectangle 31">
              <a:extLst>
                <a:ext uri="{FF2B5EF4-FFF2-40B4-BE49-F238E27FC236}">
                  <a16:creationId xmlns:a16="http://schemas.microsoft.com/office/drawing/2014/main" id="{3F7CDF27-F90D-FDAC-1989-0E1BF5BEF845}"/>
                </a:ext>
              </a:extLst>
            </p:cNvPr>
            <p:cNvSpPr/>
            <p:nvPr/>
          </p:nvSpPr>
          <p:spPr>
            <a:xfrm>
              <a:off x="6236953" y="3963905"/>
              <a:ext cx="487242"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P</a:t>
              </a:r>
              <a:r>
                <a:rPr lang="en-US" sz="1400" b="1" dirty="0">
                  <a:solidFill>
                    <a:srgbClr val="002060"/>
                  </a:solidFill>
                </a:rPr>
                <a:t>1</a:t>
              </a:r>
              <a:endParaRPr lang="en-US" b="1" dirty="0">
                <a:solidFill>
                  <a:srgbClr val="002060"/>
                </a:solidFill>
              </a:endParaRPr>
            </a:p>
          </p:txBody>
        </p:sp>
        <p:grpSp>
          <p:nvGrpSpPr>
            <p:cNvPr id="35" name="Group 34">
              <a:extLst>
                <a:ext uri="{FF2B5EF4-FFF2-40B4-BE49-F238E27FC236}">
                  <a16:creationId xmlns:a16="http://schemas.microsoft.com/office/drawing/2014/main" id="{C7EDB642-B4C3-5048-6687-ED9391CDA41D}"/>
                </a:ext>
              </a:extLst>
            </p:cNvPr>
            <p:cNvGrpSpPr/>
            <p:nvPr/>
          </p:nvGrpSpPr>
          <p:grpSpPr>
            <a:xfrm>
              <a:off x="6407750" y="1561462"/>
              <a:ext cx="5360666" cy="4616692"/>
              <a:chOff x="6407750" y="1561462"/>
              <a:chExt cx="5360666" cy="4616692"/>
            </a:xfrm>
          </p:grpSpPr>
          <p:sp>
            <p:nvSpPr>
              <p:cNvPr id="27" name="Rectangle 26">
                <a:extLst>
                  <a:ext uri="{FF2B5EF4-FFF2-40B4-BE49-F238E27FC236}">
                    <a16:creationId xmlns:a16="http://schemas.microsoft.com/office/drawing/2014/main" id="{CF406BD1-85B5-528D-44BB-0DE2F84F820E}"/>
                  </a:ext>
                </a:extLst>
              </p:cNvPr>
              <p:cNvSpPr/>
              <p:nvPr/>
            </p:nvSpPr>
            <p:spPr>
              <a:xfrm>
                <a:off x="8283387" y="1722271"/>
                <a:ext cx="710679"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LRAS</a:t>
                </a:r>
              </a:p>
            </p:txBody>
          </p:sp>
          <p:sp>
            <p:nvSpPr>
              <p:cNvPr id="29" name="Rectangle 28">
                <a:extLst>
                  <a:ext uri="{FF2B5EF4-FFF2-40B4-BE49-F238E27FC236}">
                    <a16:creationId xmlns:a16="http://schemas.microsoft.com/office/drawing/2014/main" id="{49E8B474-F236-E135-FDD7-40D08A4CE0D0}"/>
                  </a:ext>
                </a:extLst>
              </p:cNvPr>
              <p:cNvSpPr/>
              <p:nvPr/>
            </p:nvSpPr>
            <p:spPr>
              <a:xfrm>
                <a:off x="10240159" y="1561462"/>
                <a:ext cx="942075"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SRAS</a:t>
                </a:r>
                <a:r>
                  <a:rPr lang="en-US" sz="1200" b="1" dirty="0">
                    <a:solidFill>
                      <a:srgbClr val="002060"/>
                    </a:solidFill>
                  </a:rPr>
                  <a:t>2</a:t>
                </a:r>
                <a:endParaRPr lang="en-US" b="1" dirty="0">
                  <a:solidFill>
                    <a:srgbClr val="002060"/>
                  </a:solidFill>
                </a:endParaRPr>
              </a:p>
            </p:txBody>
          </p:sp>
          <p:grpSp>
            <p:nvGrpSpPr>
              <p:cNvPr id="34" name="Group 33">
                <a:extLst>
                  <a:ext uri="{FF2B5EF4-FFF2-40B4-BE49-F238E27FC236}">
                    <a16:creationId xmlns:a16="http://schemas.microsoft.com/office/drawing/2014/main" id="{D9579C2B-4B0E-7E56-2690-C51946B94372}"/>
                  </a:ext>
                </a:extLst>
              </p:cNvPr>
              <p:cNvGrpSpPr/>
              <p:nvPr/>
            </p:nvGrpSpPr>
            <p:grpSpPr>
              <a:xfrm>
                <a:off x="6407750" y="1828800"/>
                <a:ext cx="5360666" cy="4349354"/>
                <a:chOff x="6407750" y="1828800"/>
                <a:chExt cx="5360666" cy="4349354"/>
              </a:xfrm>
            </p:grpSpPr>
            <p:cxnSp>
              <p:nvCxnSpPr>
                <p:cNvPr id="4" name="Straight Connector 3">
                  <a:extLst>
                    <a:ext uri="{FF2B5EF4-FFF2-40B4-BE49-F238E27FC236}">
                      <a16:creationId xmlns:a16="http://schemas.microsoft.com/office/drawing/2014/main" id="{D1C3DA66-46FE-F658-7412-4574ED522D84}"/>
                    </a:ext>
                  </a:extLst>
                </p:cNvPr>
                <p:cNvCxnSpPr/>
                <p:nvPr/>
              </p:nvCxnSpPr>
              <p:spPr>
                <a:xfrm>
                  <a:off x="6736976" y="1828800"/>
                  <a:ext cx="0" cy="3966882"/>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D5453C45-FB41-D92B-DB8F-43F528C84B4D}"/>
                    </a:ext>
                  </a:extLst>
                </p:cNvPr>
                <p:cNvCxnSpPr/>
                <p:nvPr/>
              </p:nvCxnSpPr>
              <p:spPr>
                <a:xfrm>
                  <a:off x="6750424" y="5809129"/>
                  <a:ext cx="4356847" cy="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E5D0E03E-2B7B-9146-7C59-8BABF6606D04}"/>
                    </a:ext>
                  </a:extLst>
                </p:cNvPr>
                <p:cNvCxnSpPr/>
                <p:nvPr/>
              </p:nvCxnSpPr>
              <p:spPr>
                <a:xfrm>
                  <a:off x="9117106" y="1828800"/>
                  <a:ext cx="0" cy="3966882"/>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9C7C420C-2B90-F5D8-E65E-9CE30D4F178A}"/>
                    </a:ext>
                  </a:extLst>
                </p:cNvPr>
                <p:cNvCxnSpPr>
                  <a:cxnSpLocks/>
                </p:cNvCxnSpPr>
                <p:nvPr/>
              </p:nvCxnSpPr>
              <p:spPr>
                <a:xfrm flipV="1">
                  <a:off x="7357783" y="1828800"/>
                  <a:ext cx="2864223" cy="3092823"/>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051CE095-2C96-DC51-2F55-07CD01CC1768}"/>
                    </a:ext>
                  </a:extLst>
                </p:cNvPr>
                <p:cNvCxnSpPr>
                  <a:cxnSpLocks/>
                </p:cNvCxnSpPr>
                <p:nvPr/>
              </p:nvCxnSpPr>
              <p:spPr>
                <a:xfrm flipV="1">
                  <a:off x="7978589" y="2347282"/>
                  <a:ext cx="2864223" cy="3092823"/>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A02FB438-0CBA-7848-2C64-FC7F8A8A719E}"/>
                    </a:ext>
                  </a:extLst>
                </p:cNvPr>
                <p:cNvCxnSpPr/>
                <p:nvPr/>
              </p:nvCxnSpPr>
              <p:spPr>
                <a:xfrm>
                  <a:off x="7111704" y="2487706"/>
                  <a:ext cx="3429000" cy="295239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2F33985-48AF-F2C3-5790-C713EE77A19F}"/>
                    </a:ext>
                  </a:extLst>
                </p:cNvPr>
                <p:cNvCxnSpPr/>
                <p:nvPr/>
              </p:nvCxnSpPr>
              <p:spPr>
                <a:xfrm flipH="1">
                  <a:off x="6750424" y="4202206"/>
                  <a:ext cx="2366682"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a:extLst>
                    <a:ext uri="{FF2B5EF4-FFF2-40B4-BE49-F238E27FC236}">
                      <a16:creationId xmlns:a16="http://schemas.microsoft.com/office/drawing/2014/main" id="{7BCEF4C3-82B2-9883-CFCA-AFEE456847CD}"/>
                    </a:ext>
                  </a:extLst>
                </p:cNvPr>
                <p:cNvCxnSpPr>
                  <a:cxnSpLocks/>
                </p:cNvCxnSpPr>
                <p:nvPr/>
              </p:nvCxnSpPr>
              <p:spPr>
                <a:xfrm flipH="1">
                  <a:off x="6736976" y="3668806"/>
                  <a:ext cx="1725706"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2D6FFE8D-2448-C3E3-1182-00946D7D7C58}"/>
                    </a:ext>
                  </a:extLst>
                </p:cNvPr>
                <p:cNvCxnSpPr/>
                <p:nvPr/>
              </p:nvCxnSpPr>
              <p:spPr>
                <a:xfrm flipH="1">
                  <a:off x="8462682" y="3704665"/>
                  <a:ext cx="13447" cy="210446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3" name="Arrow: Up 22">
                  <a:extLst>
                    <a:ext uri="{FF2B5EF4-FFF2-40B4-BE49-F238E27FC236}">
                      <a16:creationId xmlns:a16="http://schemas.microsoft.com/office/drawing/2014/main" id="{2F51776C-1E19-FC7C-2911-DA1828168BC2}"/>
                    </a:ext>
                  </a:extLst>
                </p:cNvPr>
                <p:cNvSpPr/>
                <p:nvPr/>
              </p:nvSpPr>
              <p:spPr>
                <a:xfrm rot="19355357">
                  <a:off x="9607654" y="2780932"/>
                  <a:ext cx="120264" cy="457200"/>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a:solidFill>
                      <a:srgbClr val="002060"/>
                    </a:solidFill>
                  </a:endParaRPr>
                </a:p>
              </p:txBody>
            </p:sp>
            <p:sp>
              <p:nvSpPr>
                <p:cNvPr id="25" name="Arrow: Up 24">
                  <a:extLst>
                    <a:ext uri="{FF2B5EF4-FFF2-40B4-BE49-F238E27FC236}">
                      <a16:creationId xmlns:a16="http://schemas.microsoft.com/office/drawing/2014/main" id="{FA8884B8-784E-454C-BAAB-F2D27442FC1B}"/>
                    </a:ext>
                  </a:extLst>
                </p:cNvPr>
                <p:cNvSpPr/>
                <p:nvPr/>
              </p:nvSpPr>
              <p:spPr>
                <a:xfrm rot="19355357">
                  <a:off x="7848626" y="4586358"/>
                  <a:ext cx="126181" cy="457200"/>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a:solidFill>
                      <a:srgbClr val="002060"/>
                    </a:solidFill>
                  </a:endParaRPr>
                </a:p>
              </p:txBody>
            </p:sp>
            <p:sp>
              <p:nvSpPr>
                <p:cNvPr id="28" name="Rectangle 27">
                  <a:extLst>
                    <a:ext uri="{FF2B5EF4-FFF2-40B4-BE49-F238E27FC236}">
                      <a16:creationId xmlns:a16="http://schemas.microsoft.com/office/drawing/2014/main" id="{3AA87CBA-2E1F-268C-7CC1-C99EBA9723BB}"/>
                    </a:ext>
                  </a:extLst>
                </p:cNvPr>
                <p:cNvSpPr/>
                <p:nvPr/>
              </p:nvSpPr>
              <p:spPr>
                <a:xfrm>
                  <a:off x="10826341" y="2214845"/>
                  <a:ext cx="942075"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SRAS</a:t>
                  </a:r>
                  <a:r>
                    <a:rPr lang="en-US" sz="1200" b="1" dirty="0">
                      <a:solidFill>
                        <a:srgbClr val="002060"/>
                      </a:solidFill>
                    </a:rPr>
                    <a:t>1</a:t>
                  </a:r>
                  <a:endParaRPr lang="en-US" b="1" dirty="0">
                    <a:solidFill>
                      <a:srgbClr val="002060"/>
                    </a:solidFill>
                  </a:endParaRPr>
                </a:p>
              </p:txBody>
            </p:sp>
            <p:sp>
              <p:nvSpPr>
                <p:cNvPr id="30" name="Rectangle 29">
                  <a:extLst>
                    <a:ext uri="{FF2B5EF4-FFF2-40B4-BE49-F238E27FC236}">
                      <a16:creationId xmlns:a16="http://schemas.microsoft.com/office/drawing/2014/main" id="{FAFD24CB-AB10-AA76-6FFA-80CF2DC30A06}"/>
                    </a:ext>
                  </a:extLst>
                </p:cNvPr>
                <p:cNvSpPr/>
                <p:nvPr/>
              </p:nvSpPr>
              <p:spPr>
                <a:xfrm>
                  <a:off x="10559645" y="5155746"/>
                  <a:ext cx="509074"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AD</a:t>
                  </a:r>
                </a:p>
              </p:txBody>
            </p:sp>
            <p:sp>
              <p:nvSpPr>
                <p:cNvPr id="26" name="Arrow: Left 25">
                  <a:extLst>
                    <a:ext uri="{FF2B5EF4-FFF2-40B4-BE49-F238E27FC236}">
                      <a16:creationId xmlns:a16="http://schemas.microsoft.com/office/drawing/2014/main" id="{922A1E8A-CF02-868B-B28C-B7281A146C91}"/>
                    </a:ext>
                  </a:extLst>
                </p:cNvPr>
                <p:cNvSpPr/>
                <p:nvPr/>
              </p:nvSpPr>
              <p:spPr>
                <a:xfrm>
                  <a:off x="8646458" y="5994797"/>
                  <a:ext cx="337409" cy="183357"/>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endParaRPr>
                </a:p>
              </p:txBody>
            </p:sp>
            <p:sp>
              <p:nvSpPr>
                <p:cNvPr id="33" name="Arrow: Up 32">
                  <a:extLst>
                    <a:ext uri="{FF2B5EF4-FFF2-40B4-BE49-F238E27FC236}">
                      <a16:creationId xmlns:a16="http://schemas.microsoft.com/office/drawing/2014/main" id="{0065EB99-BBDB-A928-BCDB-D2273911A597}"/>
                    </a:ext>
                  </a:extLst>
                </p:cNvPr>
                <p:cNvSpPr/>
                <p:nvPr/>
              </p:nvSpPr>
              <p:spPr>
                <a:xfrm>
                  <a:off x="6407750" y="3778626"/>
                  <a:ext cx="140744" cy="29233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002060"/>
                    </a:solidFill>
                  </a:endParaRPr>
                </a:p>
              </p:txBody>
            </p:sp>
            <p:cxnSp>
              <p:nvCxnSpPr>
                <p:cNvPr id="55" name="Straight Connector 54">
                  <a:extLst>
                    <a:ext uri="{FF2B5EF4-FFF2-40B4-BE49-F238E27FC236}">
                      <a16:creationId xmlns:a16="http://schemas.microsoft.com/office/drawing/2014/main" id="{D2FE4227-2FC9-78B3-A09E-B99B86EF4036}"/>
                    </a:ext>
                  </a:extLst>
                </p:cNvPr>
                <p:cNvCxnSpPr/>
                <p:nvPr/>
              </p:nvCxnSpPr>
              <p:spPr>
                <a:xfrm>
                  <a:off x="7089724" y="2487706"/>
                  <a:ext cx="3429000" cy="29523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1F1FDE45-574A-4542-A95B-D86C83479008}"/>
                    </a:ext>
                  </a:extLst>
                </p:cNvPr>
                <p:cNvSpPr/>
                <p:nvPr/>
              </p:nvSpPr>
              <p:spPr>
                <a:xfrm>
                  <a:off x="10537665" y="5155746"/>
                  <a:ext cx="509074" cy="5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solidFill>
                        <a:srgbClr val="002060"/>
                      </a:solidFill>
                    </a:rPr>
                    <a:t> AD</a:t>
                  </a:r>
                </a:p>
              </p:txBody>
            </p:sp>
          </p:grpSp>
        </p:grpSp>
      </p:grpSp>
    </p:spTree>
    <p:extLst>
      <p:ext uri="{BB962C8B-B14F-4D97-AF65-F5344CB8AC3E}">
        <p14:creationId xmlns:p14="http://schemas.microsoft.com/office/powerpoint/2010/main" val="2932718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Rising prices across the globe</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870857" y="1787752"/>
            <a:ext cx="10595427" cy="4390402"/>
          </a:xfrm>
        </p:spPr>
        <p:txBody>
          <a:bodyPr/>
          <a:lstStyle/>
          <a:p>
            <a:pPr marL="342900" indent="-342900" algn="just">
              <a:buFont typeface="Arial" panose="020B0604020202020204" pitchFamily="34" charset="0"/>
              <a:buChar char="•"/>
            </a:pPr>
            <a:r>
              <a:rPr lang="en-US" dirty="0">
                <a:solidFill>
                  <a:srgbClr val="002060"/>
                </a:solidFill>
              </a:rPr>
              <a:t>Global dimension: Price swings in energy and commodity prices</a:t>
            </a:r>
          </a:p>
          <a:p>
            <a:pPr marL="342900" indent="-342900" algn="just">
              <a:buFont typeface="Arial" panose="020B0604020202020204" pitchFamily="34" charset="0"/>
              <a:buChar char="•"/>
            </a:pPr>
            <a:r>
              <a:rPr lang="en-US" dirty="0">
                <a:solidFill>
                  <a:srgbClr val="002060"/>
                </a:solidFill>
              </a:rPr>
              <a:t>Prior to the Russia-Ukraine war, inflationary pressures were evident in many economies due to SS-DD imbalances and policy support provided during the pandemic – resulted in a tightening of monetary policy (IMF – WEO, 2022) </a:t>
            </a:r>
          </a:p>
          <a:p>
            <a:pPr marL="342900" indent="-342900" algn="just">
              <a:buFont typeface="Arial" panose="020B0604020202020204" pitchFamily="34" charset="0"/>
              <a:buChar char="•"/>
            </a:pPr>
            <a:r>
              <a:rPr lang="en-US" dirty="0">
                <a:solidFill>
                  <a:srgbClr val="002060"/>
                </a:solidFill>
              </a:rPr>
              <a:t>The Russia-Ukraine war has triggered supply shocks (oil, gas, metals, wheat &amp; corn). Resulting a significant rise in energy and commodity prices across the globe. More inflationary pressures!</a:t>
            </a:r>
          </a:p>
          <a:p>
            <a:pPr marL="342900" indent="-342900" algn="just">
              <a:buFont typeface="Arial" panose="020B0604020202020204" pitchFamily="34" charset="0"/>
              <a:buChar char="•"/>
            </a:pPr>
            <a:r>
              <a:rPr lang="en-US" dirty="0">
                <a:solidFill>
                  <a:srgbClr val="002060"/>
                </a:solidFill>
              </a:rPr>
              <a:t>IMF has downgraded its economic growth forecast for 2022 and 2023 to 3.6 percent. </a:t>
            </a:r>
          </a:p>
          <a:p>
            <a:pPr marL="342900" indent="-342900" algn="just">
              <a:buFont typeface="Arial" panose="020B0604020202020204" pitchFamily="34" charset="0"/>
              <a:buChar char="•"/>
            </a:pPr>
            <a:r>
              <a:rPr lang="en-US" dirty="0">
                <a:solidFill>
                  <a:srgbClr val="002060"/>
                </a:solidFill>
              </a:rPr>
              <a:t>Negative consequences for low-income countries in Africa battling with socioeconomic challenges. </a:t>
            </a:r>
          </a:p>
        </p:txBody>
      </p:sp>
    </p:spTree>
    <p:extLst>
      <p:ext uri="{BB962C8B-B14F-4D97-AF65-F5344CB8AC3E}">
        <p14:creationId xmlns:p14="http://schemas.microsoft.com/office/powerpoint/2010/main" val="1942924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Africa and Inflation</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404302" y="1611012"/>
            <a:ext cx="6632603" cy="4448401"/>
          </a:xfrm>
        </p:spPr>
        <p:txBody>
          <a:bodyPr>
            <a:noAutofit/>
          </a:bodyPr>
          <a:lstStyle/>
          <a:p>
            <a:pPr marL="342900" indent="-342900" algn="just">
              <a:buFont typeface="Arial" panose="020B0604020202020204" pitchFamily="34" charset="0"/>
              <a:buChar char="•"/>
            </a:pPr>
            <a:r>
              <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Theoretical, inflation is a monetary phenomenon, such that it increases with an increase in money supply and reduced with a reduction in money supply. </a:t>
            </a:r>
          </a:p>
          <a:p>
            <a:pPr marL="342900" indent="-342900" algn="just">
              <a:buFont typeface="Arial" panose="020B0604020202020204" pitchFamily="34" charset="0"/>
              <a:buChar char="•"/>
            </a:pPr>
            <a:r>
              <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Evidence from Africa shows that beyond monetary factors, </a:t>
            </a:r>
            <a:r>
              <a:rPr lang="en-US"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structural factors </a:t>
            </a:r>
            <a:r>
              <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such as </a:t>
            </a:r>
            <a:r>
              <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supply bottlenecks</a:t>
            </a:r>
            <a:r>
              <a:rPr lang="en-US"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over reliance on import, inadequate infrastructure, and  weak domestic currency had contributed in part to the high inflation. </a:t>
            </a:r>
          </a:p>
          <a:p>
            <a:pPr marL="342900" indent="-342900" algn="just">
              <a:buFont typeface="Arial" panose="020B0604020202020204" pitchFamily="34" charset="0"/>
              <a:buChar char="•"/>
            </a:pPr>
            <a:endParaRPr lang="en-US" dirty="0">
              <a:solidFill>
                <a:srgbClr val="002060"/>
              </a:solidFill>
            </a:endParaRPr>
          </a:p>
        </p:txBody>
      </p:sp>
      <p:pic>
        <p:nvPicPr>
          <p:cNvPr id="10" name="Picture 9">
            <a:extLst>
              <a:ext uri="{FF2B5EF4-FFF2-40B4-BE49-F238E27FC236}">
                <a16:creationId xmlns:a16="http://schemas.microsoft.com/office/drawing/2014/main" id="{793662BD-9C7B-8B23-62D8-E35C4FC4B558}"/>
              </a:ext>
            </a:extLst>
          </p:cNvPr>
          <p:cNvPicPr>
            <a:picLocks noChangeAspect="1"/>
          </p:cNvPicPr>
          <p:nvPr/>
        </p:nvPicPr>
        <p:blipFill>
          <a:blip r:embed="rId4"/>
          <a:stretch>
            <a:fillRect/>
          </a:stretch>
        </p:blipFill>
        <p:spPr>
          <a:xfrm>
            <a:off x="7315201" y="1611126"/>
            <a:ext cx="4733925" cy="4567028"/>
          </a:xfrm>
          <a:prstGeom prst="rect">
            <a:avLst/>
          </a:prstGeom>
        </p:spPr>
      </p:pic>
    </p:spTree>
    <p:extLst>
      <p:ext uri="{BB962C8B-B14F-4D97-AF65-F5344CB8AC3E}">
        <p14:creationId xmlns:p14="http://schemas.microsoft.com/office/powerpoint/2010/main" val="1332603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870858" y="229733"/>
            <a:ext cx="10595428" cy="1191305"/>
          </a:xfrm>
          <a:solidFill>
            <a:schemeClr val="accent5">
              <a:lumMod val="60000"/>
              <a:lumOff val="40000"/>
            </a:schemeClr>
          </a:solidFill>
        </p:spPr>
        <p:txBody>
          <a:bodyPr>
            <a:normAutofit/>
          </a:bodyPr>
          <a:lstStyle/>
          <a:p>
            <a:r>
              <a:rPr lang="en-US" dirty="0">
                <a:solidFill>
                  <a:srgbClr val="002060"/>
                </a:solidFill>
                <a:latin typeface="MS PGothic" panose="020B0600070205080204" pitchFamily="34" charset="-128"/>
                <a:ea typeface="MS PGothic" panose="020B0600070205080204" pitchFamily="34" charset="-128"/>
              </a:rPr>
              <a:t>Inflation – The Nigerian Case</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4">
            <a:extLst>
              <a:ext uri="{FF2B5EF4-FFF2-40B4-BE49-F238E27FC236}">
                <a16:creationId xmlns:a16="http://schemas.microsoft.com/office/drawing/2014/main" id="{F8323C0E-D27A-323B-3EBE-FF260FB0022B}"/>
              </a:ext>
            </a:extLst>
          </p:cNvPr>
          <p:cNvSpPr>
            <a:spLocks noGrp="1"/>
          </p:cNvSpPr>
          <p:nvPr>
            <p:ph type="subTitle" idx="1"/>
          </p:nvPr>
        </p:nvSpPr>
        <p:spPr>
          <a:xfrm>
            <a:off x="219125" y="1757381"/>
            <a:ext cx="11493263" cy="4302033"/>
          </a:xfrm>
        </p:spPr>
        <p:txBody>
          <a:bodyPr>
            <a:noAutofit/>
          </a:bodyPr>
          <a:lstStyle/>
          <a:p>
            <a:pPr marL="342900" indent="-342900" algn="just">
              <a:lnSpc>
                <a:spcPct val="100000"/>
              </a:lnSpc>
              <a:buFont typeface="Arial" panose="020B0604020202020204" pitchFamily="34" charset="0"/>
              <a:buChar char="•"/>
            </a:pPr>
            <a:r>
              <a:rPr lang="en-US" sz="2500" dirty="0">
                <a:solidFill>
                  <a:srgbClr val="002060"/>
                </a:solidFill>
                <a:effectLst/>
                <a:ea typeface="Calibri" panose="020F0502020204030204" pitchFamily="34" charset="0"/>
              </a:rPr>
              <a:t>Nigeria's annual inflation rate recently increased for the third month in a row, to 16.82 percent in April 2022, up from 15.92 percent the previous month driven by food and non-food prices. </a:t>
            </a:r>
          </a:p>
          <a:p>
            <a:pPr marL="342900" indent="-342900" algn="just">
              <a:lnSpc>
                <a:spcPct val="100000"/>
              </a:lnSpc>
              <a:buFont typeface="Arial" panose="020B0604020202020204" pitchFamily="34" charset="0"/>
              <a:buChar char="•"/>
            </a:pPr>
            <a:r>
              <a:rPr lang="en-US" sz="2500" dirty="0">
                <a:solidFill>
                  <a:srgbClr val="002060"/>
                </a:solidFill>
                <a:effectLst/>
                <a:ea typeface="Calibri" panose="020F0502020204030204" pitchFamily="34" charset="0"/>
              </a:rPr>
              <a:t>Nigeria is dealing with rising food prices; the economy remains heavily reliant on agricultural imports. In addition, rising diesel prices, insecurity, and the ongoing dollar shortage all contributed uptrend in inflationary pressure. </a:t>
            </a:r>
          </a:p>
          <a:p>
            <a:pPr marL="342900" indent="-342900" algn="just">
              <a:lnSpc>
                <a:spcPct val="100000"/>
              </a:lnSpc>
              <a:buFont typeface="Arial" panose="020B0604020202020204" pitchFamily="34" charset="0"/>
              <a:buChar char="•"/>
            </a:pPr>
            <a:r>
              <a:rPr lang="en-US" sz="2500" dirty="0">
                <a:solidFill>
                  <a:srgbClr val="002060"/>
                </a:solidFill>
                <a:effectLst/>
                <a:ea typeface="Calibri" panose="020F0502020204030204" pitchFamily="34" charset="0"/>
              </a:rPr>
              <a:t>The inflationary episode intensified after the border closure in 2019. The disproportionate impact of inflation on vulnerable households and those working in sectors with low savings, such as agriculture, have worsen </a:t>
            </a:r>
            <a:r>
              <a:rPr lang="en-US" sz="2500" dirty="0">
                <a:solidFill>
                  <a:srgbClr val="002060"/>
                </a:solidFill>
                <a:ea typeface="Calibri" panose="020F0502020204030204" pitchFamily="34" charset="0"/>
              </a:rPr>
              <a:t>living standard</a:t>
            </a:r>
            <a:r>
              <a:rPr lang="en-US" sz="2500" dirty="0">
                <a:solidFill>
                  <a:srgbClr val="002060"/>
                </a:solidFill>
                <a:effectLst/>
                <a:ea typeface="Calibri" panose="020F0502020204030204" pitchFamily="34" charset="0"/>
              </a:rPr>
              <a:t> over time.</a:t>
            </a:r>
          </a:p>
          <a:p>
            <a:pPr algn="just">
              <a:lnSpc>
                <a:spcPct val="100000"/>
              </a:lnSpc>
            </a:pPr>
            <a:endParaRPr lang="en-US" sz="2500" dirty="0">
              <a:solidFill>
                <a:srgbClr val="002060"/>
              </a:solidFill>
            </a:endParaRPr>
          </a:p>
        </p:txBody>
      </p:sp>
    </p:spTree>
    <p:extLst>
      <p:ext uri="{BB962C8B-B14F-4D97-AF65-F5344CB8AC3E}">
        <p14:creationId xmlns:p14="http://schemas.microsoft.com/office/powerpoint/2010/main" val="4118455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24E2-16FA-4336-A301-52577666D513}"/>
              </a:ext>
            </a:extLst>
          </p:cNvPr>
          <p:cNvSpPr>
            <a:spLocks noGrp="1"/>
          </p:cNvSpPr>
          <p:nvPr>
            <p:ph type="ctrTitle"/>
          </p:nvPr>
        </p:nvSpPr>
        <p:spPr>
          <a:xfrm>
            <a:off x="961253" y="126943"/>
            <a:ext cx="10595428" cy="903645"/>
          </a:xfrm>
          <a:solidFill>
            <a:schemeClr val="accent5">
              <a:lumMod val="60000"/>
              <a:lumOff val="40000"/>
            </a:schemeClr>
          </a:solidFill>
        </p:spPr>
        <p:txBody>
          <a:bodyPr>
            <a:normAutofit fontScale="90000"/>
          </a:bodyPr>
          <a:lstStyle/>
          <a:p>
            <a:r>
              <a:rPr lang="en-US" dirty="0">
                <a:solidFill>
                  <a:srgbClr val="002060"/>
                </a:solidFill>
                <a:latin typeface="MS PGothic" panose="020B0600070205080204" pitchFamily="34" charset="-128"/>
                <a:ea typeface="MS PGothic" panose="020B0600070205080204" pitchFamily="34" charset="-128"/>
              </a:rPr>
              <a:t>Inflation – The Nigerian Case</a:t>
            </a:r>
          </a:p>
        </p:txBody>
      </p:sp>
      <p:pic>
        <p:nvPicPr>
          <p:cNvPr id="12" name="Picture 11">
            <a:extLst>
              <a:ext uri="{FF2B5EF4-FFF2-40B4-BE49-F238E27FC236}">
                <a16:creationId xmlns:a16="http://schemas.microsoft.com/office/drawing/2014/main" id="{E4062503-F359-85BF-CACB-46B60AD04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9125" y="6059414"/>
            <a:ext cx="1856418" cy="679846"/>
          </a:xfrm>
          <a:prstGeom prst="rect">
            <a:avLst/>
          </a:prstGeom>
          <a:noFill/>
        </p:spPr>
      </p:pic>
      <p:pic>
        <p:nvPicPr>
          <p:cNvPr id="1026" name="Picture 2" descr="Image">
            <a:extLst>
              <a:ext uri="{FF2B5EF4-FFF2-40B4-BE49-F238E27FC236}">
                <a16:creationId xmlns:a16="http://schemas.microsoft.com/office/drawing/2014/main" id="{3F9F09DA-5870-0D0B-04C9-62048AA00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9073" y="6178154"/>
            <a:ext cx="1973802" cy="6798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Chart 12">
            <a:extLst>
              <a:ext uri="{FF2B5EF4-FFF2-40B4-BE49-F238E27FC236}">
                <a16:creationId xmlns:a16="http://schemas.microsoft.com/office/drawing/2014/main" id="{C7B97342-609C-4338-BC5D-08132EDE28E3}"/>
              </a:ext>
            </a:extLst>
          </p:cNvPr>
          <p:cNvGraphicFramePr>
            <a:graphicFrameLocks/>
          </p:cNvGraphicFramePr>
          <p:nvPr>
            <p:extLst>
              <p:ext uri="{D42A27DB-BD31-4B8C-83A1-F6EECF244321}">
                <p14:modId xmlns:p14="http://schemas.microsoft.com/office/powerpoint/2010/main" val="3459559577"/>
              </p:ext>
            </p:extLst>
          </p:nvPr>
        </p:nvGraphicFramePr>
        <p:xfrm>
          <a:off x="514622" y="1700497"/>
          <a:ext cx="5522686" cy="44149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B1AEBAB4-9BE5-46A4-A73D-6FCFBB711AF8}"/>
              </a:ext>
            </a:extLst>
          </p:cNvPr>
          <p:cNvGraphicFramePr>
            <a:graphicFrameLocks/>
          </p:cNvGraphicFramePr>
          <p:nvPr>
            <p:extLst>
              <p:ext uri="{D42A27DB-BD31-4B8C-83A1-F6EECF244321}">
                <p14:modId xmlns:p14="http://schemas.microsoft.com/office/powerpoint/2010/main" val="518017541"/>
              </p:ext>
            </p:extLst>
          </p:nvPr>
        </p:nvGraphicFramePr>
        <p:xfrm>
          <a:off x="6070283" y="1907022"/>
          <a:ext cx="6154692" cy="4302845"/>
        </p:xfrm>
        <a:graphic>
          <a:graphicData uri="http://schemas.openxmlformats.org/drawingml/2006/chart">
            <c:chart xmlns:c="http://schemas.openxmlformats.org/drawingml/2006/chart" xmlns:r="http://schemas.openxmlformats.org/officeDocument/2006/relationships" r:id="rId5"/>
          </a:graphicData>
        </a:graphic>
      </p:graphicFrame>
      <p:sp>
        <p:nvSpPr>
          <p:cNvPr id="3" name="Rectangle 2">
            <a:extLst>
              <a:ext uri="{FF2B5EF4-FFF2-40B4-BE49-F238E27FC236}">
                <a16:creationId xmlns:a16="http://schemas.microsoft.com/office/drawing/2014/main" id="{3ADFDDC2-6A78-F579-AE77-55764F581D76}"/>
              </a:ext>
            </a:extLst>
          </p:cNvPr>
          <p:cNvSpPr/>
          <p:nvPr/>
        </p:nvSpPr>
        <p:spPr>
          <a:xfrm>
            <a:off x="1026568" y="1299784"/>
            <a:ext cx="4498794" cy="53839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solidFill>
                  <a:srgbClr val="002060"/>
                </a:solidFill>
                <a:effectLst/>
                <a:latin typeface="Calibri Light" panose="020F0302020204030204" pitchFamily="34" charset="0"/>
                <a:ea typeface="Calibri" panose="020F0502020204030204" pitchFamily="34" charset="0"/>
              </a:rPr>
              <a:t>Inflation rate, January 2017 to March 2022.</a:t>
            </a:r>
            <a:endParaRPr lang="en-US" dirty="0">
              <a:solidFill>
                <a:srgbClr val="002060"/>
              </a:solidFill>
            </a:endParaRPr>
          </a:p>
        </p:txBody>
      </p:sp>
      <p:sp>
        <p:nvSpPr>
          <p:cNvPr id="17" name="Rectangle 16">
            <a:extLst>
              <a:ext uri="{FF2B5EF4-FFF2-40B4-BE49-F238E27FC236}">
                <a16:creationId xmlns:a16="http://schemas.microsoft.com/office/drawing/2014/main" id="{61AADA9B-1C05-7B74-9B60-46B91A593B83}"/>
              </a:ext>
            </a:extLst>
          </p:cNvPr>
          <p:cNvSpPr/>
          <p:nvPr/>
        </p:nvSpPr>
        <p:spPr>
          <a:xfrm>
            <a:off x="6070283" y="1368631"/>
            <a:ext cx="5859194" cy="53839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solidFill>
                  <a:srgbClr val="002060"/>
                </a:solidFill>
                <a:effectLst/>
                <a:latin typeface="Calibri Light" panose="020F0302020204030204" pitchFamily="34" charset="0"/>
                <a:ea typeface="Calibri" panose="020F0502020204030204" pitchFamily="34" charset="0"/>
              </a:rPr>
              <a:t>Rate of changes in price level between January 2016 and February 2022</a:t>
            </a:r>
            <a:endParaRPr lang="en-US" dirty="0">
              <a:solidFill>
                <a:srgbClr val="002060"/>
              </a:solidFill>
            </a:endParaRPr>
          </a:p>
        </p:txBody>
      </p:sp>
    </p:spTree>
    <p:extLst>
      <p:ext uri="{BB962C8B-B14F-4D97-AF65-F5344CB8AC3E}">
        <p14:creationId xmlns:p14="http://schemas.microsoft.com/office/powerpoint/2010/main" val="426777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1404</Words>
  <Application>Microsoft Office PowerPoint</Application>
  <PresentationFormat>Widescreen</PresentationFormat>
  <Paragraphs>98</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MS PGothic</vt:lpstr>
      <vt:lpstr>Arial</vt:lpstr>
      <vt:lpstr>Calibri</vt:lpstr>
      <vt:lpstr>Calibri Light</vt:lpstr>
      <vt:lpstr>Franklin Gothic Demi</vt:lpstr>
      <vt:lpstr>Wingdings</vt:lpstr>
      <vt:lpstr>Office Theme</vt:lpstr>
      <vt:lpstr>On Rising inflation in Nigeria</vt:lpstr>
      <vt:lpstr>Outline</vt:lpstr>
      <vt:lpstr>Background </vt:lpstr>
      <vt:lpstr>Demand-Pull Inflation</vt:lpstr>
      <vt:lpstr>Cost-Push Inflation</vt:lpstr>
      <vt:lpstr>Rising prices across the globe</vt:lpstr>
      <vt:lpstr>Africa and Inflation</vt:lpstr>
      <vt:lpstr>Inflation – The Nigerian Case</vt:lpstr>
      <vt:lpstr>Inflation – The Nigerian Case</vt:lpstr>
      <vt:lpstr>Drivers of Inflation in Nigeria</vt:lpstr>
      <vt:lpstr>Exchange Rate Management</vt:lpstr>
      <vt:lpstr>Energy and Transport</vt:lpstr>
      <vt:lpstr>Monetary Policy</vt:lpstr>
      <vt:lpstr>Border Closure and Insecurity</vt:lpstr>
      <vt:lpstr>Implications of Inflation </vt:lpstr>
      <vt:lpstr>Policy Options for Nigeria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cost of living crisis in Nigeria</dc:title>
  <dc:creator>DR. CHUKA</dc:creator>
  <cp:lastModifiedBy>DR. CHUKA</cp:lastModifiedBy>
  <cp:revision>38</cp:revision>
  <cp:lastPrinted>2022-05-26T16:29:20Z</cp:lastPrinted>
  <dcterms:created xsi:type="dcterms:W3CDTF">2022-05-26T09:59:16Z</dcterms:created>
  <dcterms:modified xsi:type="dcterms:W3CDTF">2022-05-27T11:34:35Z</dcterms:modified>
</cp:coreProperties>
</file>